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3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6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3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5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4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2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1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9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7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FD7E4-E335-4A3B-8902-A86BC9798A6A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CED8-A98A-48D4-974F-FC5DD074D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0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7090" y="803037"/>
            <a:ext cx="6480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МБДОУ Холмогорский ДС «</a:t>
            </a:r>
            <a:r>
              <a:rPr lang="ru-RU" sz="2800" b="1" dirty="0" err="1" smtClean="0">
                <a:solidFill>
                  <a:srgbClr val="0070C0"/>
                </a:solidFill>
              </a:rPr>
              <a:t>Домовенок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2764" y="496517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2022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0539" y="2196257"/>
            <a:ext cx="72587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«УГОЛЕК»</a:t>
            </a:r>
          </a:p>
          <a:p>
            <a:pPr algn="ctr"/>
            <a:r>
              <a:rPr lang="ru-RU" sz="4800" b="1" dirty="0">
                <a:solidFill>
                  <a:srgbClr val="0070C0"/>
                </a:solidFill>
              </a:rPr>
              <a:t>и</a:t>
            </a:r>
            <a:r>
              <a:rPr lang="ru-RU" sz="4800" b="1" dirty="0" smtClean="0">
                <a:solidFill>
                  <a:srgbClr val="0070C0"/>
                </a:solidFill>
              </a:rPr>
              <a:t>сследовательская работа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93887" y="5555644"/>
            <a:ext cx="10930255" cy="1205229"/>
            <a:chOff x="93887" y="5555644"/>
            <a:chExt cx="10930255" cy="120522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93887" y="5555644"/>
              <a:ext cx="6190615" cy="1180465"/>
              <a:chOff x="0" y="0"/>
              <a:chExt cx="6190615" cy="1180465"/>
            </a:xfrm>
          </p:grpSpPr>
          <p:pic>
            <p:nvPicPr>
              <p:cNvPr id="13" name="Рисунок 12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4" t="75192" r="45416" b="8846"/>
              <a:stretch/>
            </p:blipFill>
            <p:spPr bwMode="auto">
              <a:xfrm>
                <a:off x="2981325" y="381000"/>
                <a:ext cx="771525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Рисунок 13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70" t="67500" r="-1" b="8846"/>
              <a:stretch/>
            </p:blipFill>
            <p:spPr bwMode="auto">
              <a:xfrm flipH="1">
                <a:off x="0" y="0"/>
                <a:ext cx="2186305" cy="1171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Рисунок 14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2200275" y="37147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Рисунок 15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47" r="32805" b="84886"/>
              <a:stretch/>
            </p:blipFill>
            <p:spPr bwMode="auto">
              <a:xfrm rot="10800000">
                <a:off x="3752850" y="381000"/>
                <a:ext cx="839470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" name="Рисунок 16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70" t="74808" r="21772" b="8846"/>
              <a:stretch/>
            </p:blipFill>
            <p:spPr bwMode="auto">
              <a:xfrm flipH="1">
                <a:off x="4591050" y="361950"/>
                <a:ext cx="795655" cy="8096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" name="Рисунок 17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5400675" y="39052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6251482" y="5936644"/>
              <a:ext cx="4001135" cy="818515"/>
              <a:chOff x="0" y="0"/>
              <a:chExt cx="4001135" cy="818515"/>
            </a:xfrm>
          </p:grpSpPr>
          <p:pic>
            <p:nvPicPr>
              <p:cNvPr id="26" name="Рисунок 25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3211195" y="2857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Рисунок 26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4" t="75192" r="45416" b="8846"/>
              <a:stretch/>
            </p:blipFill>
            <p:spPr bwMode="auto">
              <a:xfrm>
                <a:off x="791845" y="19050"/>
                <a:ext cx="771525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8" name="Рисунок 27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10795" y="952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9" name="Рисунок 28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47" r="32805" b="84886"/>
              <a:stretch/>
            </p:blipFill>
            <p:spPr bwMode="auto">
              <a:xfrm rot="10800000">
                <a:off x="1563370" y="19050"/>
                <a:ext cx="839470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0" name="Рисунок 29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70" t="74808" r="21772" b="8846"/>
              <a:stretch/>
            </p:blipFill>
            <p:spPr bwMode="auto">
              <a:xfrm flipH="1">
                <a:off x="2401570" y="0"/>
                <a:ext cx="795655" cy="8096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1" name="Рисунок 30" descr="C:\Users\User\Desktop\рамка-и-и-карточка-границы-поез-с-цветастыми-фурами-29973390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4" t="75192" r="45416" b="8846"/>
            <a:stretch/>
          </p:blipFill>
          <p:spPr bwMode="auto">
            <a:xfrm>
              <a:off x="10252617" y="5970298"/>
              <a:ext cx="771525" cy="7905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Рисунок 31" descr="C:\Users\User\Desktop\рамка-и-и-карточка-границы-поез-с-цветастыми-фурами-2997339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4" t="75192" r="45416" b="8846"/>
          <a:stretch/>
        </p:blipFill>
        <p:spPr bwMode="auto">
          <a:xfrm>
            <a:off x="11022872" y="5970298"/>
            <a:ext cx="771525" cy="79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79965" y="-23247"/>
            <a:ext cx="12038399" cy="5250029"/>
            <a:chOff x="79965" y="-23247"/>
            <a:chExt cx="12038399" cy="5250029"/>
          </a:xfrm>
        </p:grpSpPr>
        <p:pic>
          <p:nvPicPr>
            <p:cNvPr id="35" name="Рисунок 34" descr="https://upload.wikimedia.org/wikipedia/commons/2/20/Flag_of_Sharypovsky_rayon_%28Krasnoyarsk_krai%29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5668064" y="-1571869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9" name="Группа 38"/>
            <p:cNvGrpSpPr/>
            <p:nvPr/>
          </p:nvGrpSpPr>
          <p:grpSpPr>
            <a:xfrm>
              <a:off x="219808" y="-23247"/>
              <a:ext cx="11782381" cy="821485"/>
              <a:chOff x="219808" y="-23247"/>
              <a:chExt cx="11782381" cy="821485"/>
            </a:xfrm>
          </p:grpSpPr>
          <p:pic>
            <p:nvPicPr>
              <p:cNvPr id="34" name="Рисунок 33" descr="https://upload.wikimedia.org/wikipedia/commons/2/20/Flag_of_Sharypovsky_rayon_%28Krasnoyarsk_krai%29.png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5" r="84766"/>
              <a:stretch/>
            </p:blipFill>
            <p:spPr bwMode="auto">
              <a:xfrm rot="5400000">
                <a:off x="1804133" y="-1607572"/>
                <a:ext cx="790575" cy="39592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6" name="Рисунок 35" descr="https://upload.wikimedia.org/wikipedia/commons/2/20/Flag_of_Sharypovsky_rayon_%28Krasnoyarsk_krai%29.png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5" r="84766"/>
              <a:stretch/>
            </p:blipFill>
            <p:spPr bwMode="auto">
              <a:xfrm rot="5400000">
                <a:off x="9627289" y="-1576662"/>
                <a:ext cx="790575" cy="39592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0" name="Рисунок 39" descr="https://upload.wikimedia.org/wikipedia/commons/2/20/Flag_of_Sharypovsky_rayon_%28Krasnoyarsk_krai%29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>
              <a:off x="79965" y="1126285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Рисунок 40" descr="https://upload.wikimedia.org/wikipedia/commons/2/20/Flag_of_Sharypovsky_rayon_%28Krasnoyarsk_krai%29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>
              <a:off x="11327789" y="1267557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817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9965" y="-23247"/>
            <a:ext cx="12038399" cy="5250029"/>
            <a:chOff x="79965" y="-23247"/>
            <a:chExt cx="12038399" cy="5250029"/>
          </a:xfrm>
        </p:grpSpPr>
        <p:pic>
          <p:nvPicPr>
            <p:cNvPr id="6" name="Рисунок 5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5668064" y="-1571869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219808" y="-23247"/>
              <a:ext cx="11782381" cy="821485"/>
              <a:chOff x="219808" y="-23247"/>
              <a:chExt cx="11782381" cy="821485"/>
            </a:xfrm>
          </p:grpSpPr>
          <p:pic>
            <p:nvPicPr>
              <p:cNvPr id="10" name="Рисунок 9" descr="https://upload.wikimedia.org/wikipedia/commons/2/20/Flag_of_Sharypovsky_rayon_%28Krasnoyarsk_krai%29.png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5" r="84766"/>
              <a:stretch/>
            </p:blipFill>
            <p:spPr bwMode="auto">
              <a:xfrm rot="5400000">
                <a:off x="1804133" y="-1607572"/>
                <a:ext cx="790575" cy="39592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Рисунок 10" descr="https://upload.wikimedia.org/wikipedia/commons/2/20/Flag_of_Sharypovsky_rayon_%28Krasnoyarsk_krai%29.png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5" r="84766"/>
              <a:stretch/>
            </p:blipFill>
            <p:spPr bwMode="auto">
              <a:xfrm rot="5400000">
                <a:off x="9627289" y="-1576662"/>
                <a:ext cx="790575" cy="39592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8" name="Рисунок 7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>
              <a:off x="79965" y="1126285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>
              <a:off x="11327789" y="1267557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3887" y="5555644"/>
            <a:ext cx="10930255" cy="1205229"/>
            <a:chOff x="93887" y="5555644"/>
            <a:chExt cx="10930255" cy="1205229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93887" y="5555644"/>
              <a:ext cx="6190615" cy="1180465"/>
              <a:chOff x="0" y="0"/>
              <a:chExt cx="6190615" cy="1180465"/>
            </a:xfrm>
          </p:grpSpPr>
          <p:pic>
            <p:nvPicPr>
              <p:cNvPr id="21" name="Рисунок 20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4" t="75192" r="45416" b="8846"/>
              <a:stretch/>
            </p:blipFill>
            <p:spPr bwMode="auto">
              <a:xfrm>
                <a:off x="2981325" y="381000"/>
                <a:ext cx="771525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2" name="Рисунок 21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70" t="67500" r="-1" b="8846"/>
              <a:stretch/>
            </p:blipFill>
            <p:spPr bwMode="auto">
              <a:xfrm flipH="1">
                <a:off x="0" y="0"/>
                <a:ext cx="2186305" cy="1171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Рисунок 22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2200275" y="37147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4" name="Рисунок 23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47" r="32805" b="84886"/>
              <a:stretch/>
            </p:blipFill>
            <p:spPr bwMode="auto">
              <a:xfrm rot="10800000">
                <a:off x="3752850" y="381000"/>
                <a:ext cx="839470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Рисунок 24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70" t="74808" r="21772" b="8846"/>
              <a:stretch/>
            </p:blipFill>
            <p:spPr bwMode="auto">
              <a:xfrm flipH="1">
                <a:off x="4591050" y="361950"/>
                <a:ext cx="795655" cy="8096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6" name="Рисунок 25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5400675" y="39052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6251482" y="5936644"/>
              <a:ext cx="4001135" cy="818515"/>
              <a:chOff x="0" y="0"/>
              <a:chExt cx="4001135" cy="818515"/>
            </a:xfrm>
          </p:grpSpPr>
          <p:pic>
            <p:nvPicPr>
              <p:cNvPr id="16" name="Рисунок 15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3211195" y="2857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" name="Рисунок 16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4" t="75192" r="45416" b="8846"/>
              <a:stretch/>
            </p:blipFill>
            <p:spPr bwMode="auto">
              <a:xfrm>
                <a:off x="791845" y="19050"/>
                <a:ext cx="771525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" name="Рисунок 17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10795" y="952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Рисунок 18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47" r="32805" b="84886"/>
              <a:stretch/>
            </p:blipFill>
            <p:spPr bwMode="auto">
              <a:xfrm rot="10800000">
                <a:off x="1563370" y="19050"/>
                <a:ext cx="839470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" name="Рисунок 19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70" t="74808" r="21772" b="8846"/>
              <a:stretch/>
            </p:blipFill>
            <p:spPr bwMode="auto">
              <a:xfrm flipH="1">
                <a:off x="2401570" y="0"/>
                <a:ext cx="795655" cy="8096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5" name="Рисунок 14" descr="C:\Users\User\Desktop\рамка-и-и-карточка-границы-поез-с-цветастыми-фурами-29973390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4" t="75192" r="45416" b="8846"/>
            <a:stretch/>
          </p:blipFill>
          <p:spPr bwMode="auto">
            <a:xfrm>
              <a:off x="10252617" y="5970298"/>
              <a:ext cx="771525" cy="7905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7" name="Рисунок 26" descr="C:\Users\User\Desktop\рамка-и-и-карточка-границы-поез-с-цветастыми-фурами-2997339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4" t="75192" r="45416" b="8846"/>
          <a:stretch/>
        </p:blipFill>
        <p:spPr bwMode="auto">
          <a:xfrm>
            <a:off x="11022872" y="5970298"/>
            <a:ext cx="771525" cy="79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254602" y="1008716"/>
            <a:ext cx="9689124" cy="457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 – ознакомление с родным краем и его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достопримечательностями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исследование </a:t>
            </a:r>
            <a:r>
              <a:rPr lang="ru-RU" b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свойств угля.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аудитория: дети подготовительной к школе группы «Ромашки».</a:t>
            </a:r>
            <a:endParaRPr lang="ru-RU" sz="12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реализации: 16.05.2022 г. – 20.05.2022 г. (1 неделя)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Проектно-исследовательская </a:t>
            </a:r>
            <a:r>
              <a:rPr lang="ru-RU" b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Карабашлыкова</a:t>
            </a:r>
            <a:r>
              <a:rPr lang="ru-RU" b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София Владимировна 15.02.2015 г.р.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Харин </a:t>
            </a:r>
            <a:r>
              <a:rPr lang="ru-RU" b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 Анатольевич 14.04.2015 г.р</a:t>
            </a:r>
            <a:r>
              <a:rPr lang="ru-RU" b="1" dirty="0" smtClean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Якушин Федор Алексеевич 27.02.2015 г.р.</a:t>
            </a:r>
            <a:endParaRPr lang="ru-RU" b="1" dirty="0">
              <a:solidFill>
                <a:srgbClr val="53813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Токарева Марина Станиславовна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1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0" y="1059798"/>
            <a:ext cx="5750952" cy="430766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9965" y="-23247"/>
            <a:ext cx="12038399" cy="5250029"/>
            <a:chOff x="79965" y="-23247"/>
            <a:chExt cx="12038399" cy="5250029"/>
          </a:xfrm>
        </p:grpSpPr>
        <p:pic>
          <p:nvPicPr>
            <p:cNvPr id="5" name="Рисунок 4" descr="https://upload.wikimedia.org/wikipedia/commons/2/20/Flag_of_Sharypovsky_rayon_%28Krasnoyarsk_krai%29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5668064" y="-1571869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219808" y="-23247"/>
              <a:ext cx="11782381" cy="821485"/>
              <a:chOff x="219808" y="-23247"/>
              <a:chExt cx="11782381" cy="821485"/>
            </a:xfrm>
          </p:grpSpPr>
          <p:pic>
            <p:nvPicPr>
              <p:cNvPr id="9" name="Рисунок 8" descr="https://upload.wikimedia.org/wikipedia/commons/2/20/Flag_of_Sharypovsky_rayon_%28Krasnoyarsk_krai%29.png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5" r="84766"/>
              <a:stretch/>
            </p:blipFill>
            <p:spPr bwMode="auto">
              <a:xfrm rot="5400000">
                <a:off x="1804133" y="-1607572"/>
                <a:ext cx="790575" cy="39592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Рисунок 9" descr="https://upload.wikimedia.org/wikipedia/commons/2/20/Flag_of_Sharypovsky_rayon_%28Krasnoyarsk_krai%29.png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5" r="84766"/>
              <a:stretch/>
            </p:blipFill>
            <p:spPr bwMode="auto">
              <a:xfrm rot="5400000">
                <a:off x="9627289" y="-1576662"/>
                <a:ext cx="790575" cy="39592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7" name="Рисунок 6" descr="https://upload.wikimedia.org/wikipedia/commons/2/20/Flag_of_Sharypovsky_rayon_%28Krasnoyarsk_krai%29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>
              <a:off x="79965" y="1126285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Рисунок 7" descr="https://upload.wikimedia.org/wikipedia/commons/2/20/Flag_of_Sharypovsky_rayon_%28Krasnoyarsk_krai%29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>
              <a:off x="11327789" y="1267557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93887" y="5555644"/>
            <a:ext cx="10930255" cy="1205229"/>
            <a:chOff x="93887" y="5555644"/>
            <a:chExt cx="10930255" cy="120522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93887" y="5555644"/>
              <a:ext cx="6190615" cy="1180465"/>
              <a:chOff x="0" y="0"/>
              <a:chExt cx="6190615" cy="1180465"/>
            </a:xfrm>
          </p:grpSpPr>
          <p:pic>
            <p:nvPicPr>
              <p:cNvPr id="20" name="Рисунок 19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4" t="75192" r="45416" b="8846"/>
              <a:stretch/>
            </p:blipFill>
            <p:spPr bwMode="auto">
              <a:xfrm>
                <a:off x="2981325" y="381000"/>
                <a:ext cx="771525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Рисунок 20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70" t="67500" r="-1" b="8846"/>
              <a:stretch/>
            </p:blipFill>
            <p:spPr bwMode="auto">
              <a:xfrm flipH="1">
                <a:off x="0" y="0"/>
                <a:ext cx="2186305" cy="1171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2" name="Рисунок 21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2200275" y="37147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Рисунок 22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47" r="32805" b="84886"/>
              <a:stretch/>
            </p:blipFill>
            <p:spPr bwMode="auto">
              <a:xfrm rot="10800000">
                <a:off x="3752850" y="381000"/>
                <a:ext cx="839470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4" name="Рисунок 23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70" t="74808" r="21772" b="8846"/>
              <a:stretch/>
            </p:blipFill>
            <p:spPr bwMode="auto">
              <a:xfrm flipH="1">
                <a:off x="4591050" y="361950"/>
                <a:ext cx="795655" cy="8096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Рисунок 24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5400675" y="39052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6251482" y="5936644"/>
              <a:ext cx="4001135" cy="818515"/>
              <a:chOff x="0" y="0"/>
              <a:chExt cx="4001135" cy="818515"/>
            </a:xfrm>
          </p:grpSpPr>
          <p:pic>
            <p:nvPicPr>
              <p:cNvPr id="15" name="Рисунок 14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3211195" y="2857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Рисунок 15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4" t="75192" r="45416" b="8846"/>
              <a:stretch/>
            </p:blipFill>
            <p:spPr bwMode="auto">
              <a:xfrm>
                <a:off x="791845" y="19050"/>
                <a:ext cx="771525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" name="Рисунок 16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499" t="22154" b="61283"/>
              <a:stretch/>
            </p:blipFill>
            <p:spPr bwMode="auto">
              <a:xfrm rot="5400000">
                <a:off x="10795" y="9525"/>
                <a:ext cx="779145" cy="8007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" name="Рисунок 17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47" r="32805" b="84886"/>
              <a:stretch/>
            </p:blipFill>
            <p:spPr bwMode="auto">
              <a:xfrm rot="10800000">
                <a:off x="1563370" y="19050"/>
                <a:ext cx="839470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Рисунок 18" descr="C:\Users\User\Desktop\рамка-и-и-карточка-границы-поез-с-цветастыми-фурами-29973390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70" t="74808" r="21772" b="8846"/>
              <a:stretch/>
            </p:blipFill>
            <p:spPr bwMode="auto">
              <a:xfrm flipH="1">
                <a:off x="2401570" y="0"/>
                <a:ext cx="795655" cy="8096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4" name="Рисунок 13" descr="C:\Users\User\Desktop\рамка-и-и-карточка-границы-поез-с-цветастыми-фурами-29973390.jp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4" t="75192" r="45416" b="8846"/>
            <a:stretch/>
          </p:blipFill>
          <p:spPr bwMode="auto">
            <a:xfrm>
              <a:off x="10252617" y="5970298"/>
              <a:ext cx="771525" cy="7905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Рисунок 25" descr="C:\Users\User\Desktop\рамка-и-и-карточка-границы-поез-с-цветастыми-фурами-2997339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4" t="75192" r="45416" b="8846"/>
          <a:stretch/>
        </p:blipFill>
        <p:spPr bwMode="auto">
          <a:xfrm>
            <a:off x="11022872" y="5970298"/>
            <a:ext cx="771525" cy="79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87662" y="1126285"/>
            <a:ext cx="4495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Почему уголь – это черное золото Сибири?</a:t>
            </a: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Березовский разрез – предприятие в </a:t>
            </a:r>
            <a:r>
              <a:rPr lang="ru-RU" sz="2800" b="1" dirty="0" err="1" smtClean="0">
                <a:solidFill>
                  <a:srgbClr val="0070C0"/>
                </a:solidFill>
              </a:rPr>
              <a:t>Шарыповском</a:t>
            </a:r>
            <a:r>
              <a:rPr lang="ru-RU" sz="2800" b="1" dirty="0" smtClean="0">
                <a:solidFill>
                  <a:srgbClr val="0070C0"/>
                </a:solidFill>
              </a:rPr>
              <a:t> муниципальном округе, где открытым способом добывают бурый уголь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9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2/20/Flag_of_Sharypovsky_rayon_%28Krasnoyarsk_krai%2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84766"/>
          <a:stretch/>
        </p:blipFill>
        <p:spPr bwMode="auto">
          <a:xfrm rot="5400000">
            <a:off x="5668064" y="-1571869"/>
            <a:ext cx="790575" cy="39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19808" y="-23247"/>
            <a:ext cx="11782381" cy="821485"/>
            <a:chOff x="219808" y="-23247"/>
            <a:chExt cx="11782381" cy="821485"/>
          </a:xfrm>
        </p:grpSpPr>
        <p:pic>
          <p:nvPicPr>
            <p:cNvPr id="8" name="Рисунок 7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1804133" y="-160757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9627289" y="-157666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9808" y="1134205"/>
            <a:ext cx="6553202" cy="491490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09693" y="1407639"/>
            <a:ext cx="4495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Опыт № 1 – сравнение камней и угля.</a:t>
            </a:r>
          </a:p>
          <a:p>
            <a:pPr algn="just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Вывод: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уголь похож на камни</a:t>
            </a:r>
          </a:p>
        </p:txBody>
      </p:sp>
    </p:spTree>
    <p:extLst>
      <p:ext uri="{BB962C8B-B14F-4D97-AF65-F5344CB8AC3E}">
        <p14:creationId xmlns:p14="http://schemas.microsoft.com/office/powerpoint/2010/main" val="292833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7494" y="833941"/>
            <a:ext cx="6438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Опыт № 2 – сравнение камней и угля.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Вывод: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уголь хрупкий, при ударе рассыпается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9808" y="914400"/>
            <a:ext cx="5439506" cy="4079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7494" y="2701438"/>
            <a:ext cx="5325207" cy="399390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9808" y="-23247"/>
            <a:ext cx="11782381" cy="821485"/>
            <a:chOff x="219808" y="-23247"/>
            <a:chExt cx="11782381" cy="821485"/>
          </a:xfrm>
        </p:grpSpPr>
        <p:pic>
          <p:nvPicPr>
            <p:cNvPr id="12" name="Рисунок 11" descr="https://upload.wikimedia.org/wikipedia/commons/2/20/Flag_of_Sharypovsky_rayon_%28Krasnoyarsk_krai%29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1804133" y="-160757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12" descr="https://upload.wikimedia.org/wikipedia/commons/2/20/Flag_of_Sharypovsky_rayon_%28Krasnoyarsk_krai%29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9627289" y="-157666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Рисунок 13" descr="https://upload.wikimedia.org/wikipedia/commons/2/20/Flag_of_Sharypovsky_rayon_%28Krasnoyarsk_krai%29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84766"/>
          <a:stretch/>
        </p:blipFill>
        <p:spPr bwMode="auto">
          <a:xfrm rot="5400000">
            <a:off x="5668064" y="-1571869"/>
            <a:ext cx="790575" cy="39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585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2/20/Flag_of_Sharypovsky_rayon_%28Krasnoyarsk_krai%2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84766"/>
          <a:stretch/>
        </p:blipFill>
        <p:spPr bwMode="auto">
          <a:xfrm rot="5400000">
            <a:off x="5668064" y="-1576662"/>
            <a:ext cx="790575" cy="39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19808" y="-23247"/>
            <a:ext cx="11782381" cy="821485"/>
            <a:chOff x="219808" y="-23247"/>
            <a:chExt cx="11782381" cy="821485"/>
          </a:xfrm>
        </p:grpSpPr>
        <p:pic>
          <p:nvPicPr>
            <p:cNvPr id="8" name="Рисунок 7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1804133" y="-160757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9627289" y="-157666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5261" y="1588600"/>
            <a:ext cx="4760549" cy="35704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42964" y="1073530"/>
            <a:ext cx="3959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Опыт № 3 – свойства угля</a:t>
            </a:r>
          </a:p>
          <a:p>
            <a:pPr algn="just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Вывод: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- уголь тонет в воде, он тяжелый.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- уголь не растворяется в воде.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4436" y="2082612"/>
            <a:ext cx="5226478" cy="39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2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9808" y="-23247"/>
            <a:ext cx="11782381" cy="821485"/>
            <a:chOff x="219808" y="-23247"/>
            <a:chExt cx="11782381" cy="821485"/>
          </a:xfrm>
        </p:grpSpPr>
        <p:pic>
          <p:nvPicPr>
            <p:cNvPr id="3" name="Рисунок 2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1804133" y="-160757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Рисунок 3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9627289" y="-157666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Рисунок 7" descr="https://upload.wikimedia.org/wikipedia/commons/2/20/Flag_of_Sharypovsky_rayon_%28Krasnoyarsk_krai%2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84766"/>
          <a:stretch/>
        </p:blipFill>
        <p:spPr bwMode="auto">
          <a:xfrm rot="5400000">
            <a:off x="5668064" y="-1576662"/>
            <a:ext cx="790575" cy="39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718" y="1344693"/>
            <a:ext cx="4371642" cy="3278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6959" y="2139867"/>
            <a:ext cx="4880025" cy="36600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44022" y="829148"/>
            <a:ext cx="47127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Опыт № 4 – свойства угля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Вывод: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- уголь пачкает руки и оставляет след на бумаге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8571" y="3141081"/>
            <a:ext cx="4603618" cy="345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1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9808" y="-23247"/>
            <a:ext cx="11782381" cy="821485"/>
            <a:chOff x="219808" y="-23247"/>
            <a:chExt cx="11782381" cy="821485"/>
          </a:xfrm>
        </p:grpSpPr>
        <p:pic>
          <p:nvPicPr>
            <p:cNvPr id="3" name="Рисунок 2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1804133" y="-160757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Рисунок 3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9627289" y="-157666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Рисунок 4" descr="https://upload.wikimedia.org/wikipedia/commons/2/20/Flag_of_Sharypovsky_rayon_%28Krasnoyarsk_krai%2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84766"/>
          <a:stretch/>
        </p:blipFill>
        <p:spPr bwMode="auto">
          <a:xfrm rot="5400000">
            <a:off x="5668064" y="-1576662"/>
            <a:ext cx="790575" cy="39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9808" y="901209"/>
            <a:ext cx="5621217" cy="4215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74366" y="2747596"/>
            <a:ext cx="5240217" cy="3930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0316" y="747048"/>
            <a:ext cx="59618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Опыт № 5 – свойства угля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Вывод: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- угольная зола не растворяется в воде, легко раздувается ветром</a:t>
            </a:r>
          </a:p>
        </p:txBody>
      </p:sp>
    </p:spTree>
    <p:extLst>
      <p:ext uri="{BB962C8B-B14F-4D97-AF65-F5344CB8AC3E}">
        <p14:creationId xmlns:p14="http://schemas.microsoft.com/office/powerpoint/2010/main" val="332110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9808" y="-23247"/>
            <a:ext cx="11782381" cy="821485"/>
            <a:chOff x="219808" y="-23247"/>
            <a:chExt cx="11782381" cy="821485"/>
          </a:xfrm>
        </p:grpSpPr>
        <p:pic>
          <p:nvPicPr>
            <p:cNvPr id="3" name="Рисунок 2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1804133" y="-160757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Рисунок 3" descr="https://upload.wikimedia.org/wikipedia/commons/2/20/Flag_of_Sharypovsky_rayon_%28Krasnoyarsk_krai%29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84766"/>
            <a:stretch/>
          </p:blipFill>
          <p:spPr bwMode="auto">
            <a:xfrm rot="5400000">
              <a:off x="9627289" y="-1576662"/>
              <a:ext cx="790575" cy="3959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Рисунок 4" descr="https://upload.wikimedia.org/wikipedia/commons/2/20/Flag_of_Sharypovsky_rayon_%28Krasnoyarsk_krai%2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84766"/>
          <a:stretch/>
        </p:blipFill>
        <p:spPr bwMode="auto">
          <a:xfrm rot="5400000">
            <a:off x="5668064" y="-1576662"/>
            <a:ext cx="790575" cy="395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2095" y="767328"/>
            <a:ext cx="7980218" cy="5985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3455" y="2742902"/>
            <a:ext cx="3597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Мини-музей «Уголек»</a:t>
            </a:r>
            <a:endParaRPr lang="ru-RU" sz="4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132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cp:lastPrinted>2022-05-24T03:23:46Z</cp:lastPrinted>
  <dcterms:created xsi:type="dcterms:W3CDTF">2022-05-24T01:40:04Z</dcterms:created>
  <dcterms:modified xsi:type="dcterms:W3CDTF">2022-05-24T03:24:19Z</dcterms:modified>
</cp:coreProperties>
</file>