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8080"/>
    <a:srgbClr val="800000"/>
    <a:srgbClr val="660033"/>
    <a:srgbClr val="336699"/>
    <a:srgbClr val="00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11" autoAdjust="0"/>
    <p:restoredTop sz="94652" autoAdjust="0"/>
  </p:normalViewPr>
  <p:slideViewPr>
    <p:cSldViewPr>
      <p:cViewPr varScale="1">
        <p:scale>
          <a:sx n="70" d="100"/>
          <a:sy n="70" d="100"/>
        </p:scale>
        <p:origin x="-11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F8C41-F449-4F7C-8444-68AA3767300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46C6C-5BCF-450B-B3C6-83A5D790108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F6C64-8A3F-463E-BEE1-5D7DD3A2C83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BF68E-051B-4CC4-B10E-F7BA9B318CD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12C74-C50E-4A62-9D01-37FBC2A678B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20206-5E3D-4C87-BE5F-A0A4731496B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AB4AD-1463-4BD8-805C-5B21ED854AE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163AF-B545-4039-B50D-70F6E4A50BE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892F0-52CA-4801-890C-BD279774091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98350-AB7F-4822-8B60-A9ADE9ACFD8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2161E-3F5C-4210-8946-CAF99067834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E9C936-F324-4391-AB35-ACC37CBF2F14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" name="Rectangle 143"/>
          <p:cNvSpPr>
            <a:spLocks noChangeArrowheads="1"/>
          </p:cNvSpPr>
          <p:nvPr/>
        </p:nvSpPr>
        <p:spPr bwMode="auto">
          <a:xfrm>
            <a:off x="2786050" y="5143512"/>
            <a:ext cx="600079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endParaRPr lang="ru-RU" sz="3200" b="1" smtClean="0"/>
          </a:p>
          <a:p>
            <a:pPr algn="r"/>
            <a:r>
              <a:rPr lang="ru-RU" sz="3200" b="1" smtClean="0"/>
              <a:t>Составила</a:t>
            </a:r>
            <a:r>
              <a:rPr lang="ru-RU" sz="3200" b="1" dirty="0" smtClean="0"/>
              <a:t>: </a:t>
            </a:r>
            <a:r>
              <a:rPr lang="ru-RU" sz="3200" b="1" dirty="0" err="1" smtClean="0"/>
              <a:t>Ледовская</a:t>
            </a:r>
            <a:r>
              <a:rPr lang="ru-RU" sz="3200" b="1" dirty="0" smtClean="0"/>
              <a:t> А.Н.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785794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Comic Sans MS" pitchFamily="66" charset="0"/>
              </a:rPr>
              <a:t>Работа педагога  - психолога 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в дошкольном учреждении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5" name="Picture 3" descr="F:\Логопед\Изображения\для презентаций\анимашки\0_8e59e_f9bb3672_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2214554"/>
            <a:ext cx="3714776" cy="31413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6736" y="1196752"/>
            <a:ext cx="288032" cy="22088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Могу творить и созидать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В душе взрастить росточек,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Чтоб мог росток растеньем стать-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И чтоб расцвел цветочек!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Picture 2" descr="F:\Логопед\Изображения\для презентаций\анимашки\68974624_0f9225ebc3f9be4e0996a4191e9688e2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78" y="3286124"/>
            <a:ext cx="1928826" cy="275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p\Desktop\презентация ОП\hous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50" y="2786058"/>
            <a:ext cx="2547250" cy="249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4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3.33333E-6 3.00648E-6 L 0.02725 -0.03724 C 0.03333 -0.04556 0.04271 -0.05111 0.05364 -0.05458 C 0.06527 -0.05828 0.07517 -0.05874 0.0835 -0.05504 L 0.12152 -0.03932 " pathEditMode="relative" rAng="-800583" ptsTypes="FffFF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-37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02 -0.04509 L 0.15938 -0.11008 C 0.16354 -0.12419 0.17327 -0.13806 0.18542 -0.14801 C 0.19948 -0.15888 0.21233 -0.16419 0.22379 -0.16304 L 0.27674 -0.1598 " pathEditMode="relative" rAng="-1893915" ptsTypes="FffFF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8" y="-802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56 -0.15981 L 0.28003 -0.24075 C 0.28021 -0.2581 0.28681 -0.27313 0.2967 -0.28192 C 0.30799 -0.29163 0.32049 -0.29279 0.33264 -0.28654 L 0.39028 -0.25856 " pathEditMode="relative" rAng="-1997066" ptsTypes="FffFF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9" y="-858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9028 -0.25856 L 0.39201 -0.34528 C 0.39184 -0.36471 0.39896 -0.3809 0.40972 -0.39131 C 0.4217 -0.40264 0.43472 -0.40495 0.44878 -0.39894 L 0.51146 -0.37466 " pathEditMode="relative" rAng="-2137071" ptsTypes="FffFF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" y="-957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642 -0.37465 L 0.51475 -0.45837 C 0.51579 -0.47664 0.52291 -0.49098 0.53333 -0.49815 C 0.54496 -0.50624 0.55816 -0.50555 0.56961 -0.49653 L 0.62621 -0.45767 " pathEditMode="relative" rAng="-1650255" ptsTypes="FffFF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-827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622 -0.45721 L 0.64584 -0.51665 C 0.64948 -0.52937 0.65868 -0.54209 0.6698 -0.55088 C 0.68247 -0.56059 0.69497 -0.56499 0.70487 -0.56337 L 0.75365 -0.55712 " pathEditMode="relative" rAng="-1821563" ptsTypes="FffFF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9" y="-7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23" dur="1250" fill="hold"/>
                                        <p:tgtEl>
                                          <p:spTgt spid="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.01458 -0.00069 L 0.02066 0.12512 " pathEditMode="relative" rAng="0" ptsTypes="AA">
                                      <p:cBhvr>
                                        <p:cTn id="2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6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Нормативно – правовая база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/>
              <a:t>Закон РФ «Об образовании № 273 - ФЗ»</a:t>
            </a:r>
          </a:p>
          <a:p>
            <a:r>
              <a:rPr lang="ru-RU" sz="2000" dirty="0" smtClean="0"/>
              <a:t>п.2. ст. 5. Право на образование в Российской Федерации гарантируется независимо от пола, расы, национальности, языка, происхождения, имущественного, социального и должно  </a:t>
            </a:r>
            <a:r>
              <a:rPr lang="ru-RU" sz="2000" dirty="0" err="1" smtClean="0"/>
              <a:t>стного</a:t>
            </a:r>
            <a:r>
              <a:rPr lang="ru-RU" sz="2000" dirty="0" smtClean="0"/>
              <a:t> положения, места жительства, отношения к религии, убеждений, принадлежности к общественным объединениям, а также других обстоятельств.</a:t>
            </a:r>
          </a:p>
          <a:p>
            <a:r>
              <a:rPr lang="ru-RU" sz="2000" dirty="0" smtClean="0"/>
              <a:t>п.1. ст.34. Обучающимся предоставляются академические права на: предоставление условий для обучения с учетом особенностей их психофизического развития и состояния здоровья, в том числе получение социально-педагогической и психологической помощи, бесплатной </a:t>
            </a:r>
            <a:r>
              <a:rPr lang="ru-RU" sz="2000" dirty="0" err="1" smtClean="0"/>
              <a:t>психолого-медико-педагогической</a:t>
            </a:r>
            <a:r>
              <a:rPr lang="ru-RU" sz="2000" dirty="0" smtClean="0"/>
              <a:t> коррекции</a:t>
            </a:r>
          </a:p>
          <a:p>
            <a:endParaRPr lang="ru-RU" sz="2000" dirty="0" smtClean="0"/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latin typeface="Comic Sans MS" pitchFamily="66" charset="0"/>
              </a:rPr>
              <a:t>ЦЕЛЬ</a:t>
            </a:r>
            <a:endParaRPr lang="ru-RU" b="1" u="sng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Сохранение</a:t>
            </a:r>
          </a:p>
          <a:p>
            <a:pPr>
              <a:buNone/>
            </a:pPr>
            <a:r>
              <a:rPr lang="ru-RU" dirty="0" smtClean="0"/>
              <a:t>              и укрепление </a:t>
            </a:r>
          </a:p>
          <a:p>
            <a:pPr algn="ctr">
              <a:buNone/>
            </a:pPr>
            <a:r>
              <a:rPr lang="ru-RU" dirty="0" smtClean="0"/>
              <a:t>                 психологического здоровья </a:t>
            </a:r>
          </a:p>
          <a:p>
            <a:pPr algn="ctr">
              <a:buNone/>
            </a:pPr>
            <a:r>
              <a:rPr lang="ru-RU" dirty="0" smtClean="0"/>
              <a:t>                                    детей</a:t>
            </a:r>
            <a:endParaRPr lang="ru-RU" dirty="0"/>
          </a:p>
        </p:txBody>
      </p:sp>
      <p:pic>
        <p:nvPicPr>
          <p:cNvPr id="4" name="Picture 2" descr="F:\Логопед\Изображения\для презентаций\анимашки\0_5f69e_5b73183f_L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3895318"/>
            <a:ext cx="2500330" cy="250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latin typeface="Comic Sans MS" pitchFamily="66" charset="0"/>
              </a:rPr>
              <a:t>ЗАДАЧИ</a:t>
            </a:r>
            <a:endParaRPr lang="ru-RU" b="1" u="sng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Оказывать </a:t>
            </a:r>
            <a:r>
              <a:rPr lang="ru-RU" sz="2000" dirty="0" err="1" smtClean="0"/>
              <a:t>аналитико</a:t>
            </a:r>
            <a:r>
              <a:rPr lang="ru-RU" sz="2000" dirty="0" smtClean="0"/>
              <a:t> – диагностическую, консультативную, информационно – просветительскую, профилактическую помощь педагогическому коллективу и родителям;</a:t>
            </a:r>
          </a:p>
          <a:p>
            <a:r>
              <a:rPr lang="ru-RU" sz="2000" dirty="0" smtClean="0"/>
              <a:t>Оказывать психологическую помощь детям в период адаптации к условиям ДОУ;</a:t>
            </a:r>
          </a:p>
          <a:p>
            <a:r>
              <a:rPr lang="ru-RU" sz="2000" dirty="0" smtClean="0"/>
              <a:t>Обеспечивать </a:t>
            </a:r>
            <a:r>
              <a:rPr lang="ru-RU" sz="2000" dirty="0" err="1" smtClean="0"/>
              <a:t>психолого</a:t>
            </a:r>
            <a:r>
              <a:rPr lang="ru-RU" sz="2000" dirty="0" smtClean="0"/>
              <a:t> – педагогическую поддержку детям с особыми образовательными потребностями (детям с ОВЗ);</a:t>
            </a:r>
          </a:p>
          <a:p>
            <a:r>
              <a:rPr lang="ru-RU" sz="2000" dirty="0" smtClean="0"/>
              <a:t>Обеспечивать всестороннее развитие личности на основе коррекции имеющихся проблем;</a:t>
            </a:r>
            <a:endParaRPr lang="ru-RU" sz="2000" dirty="0"/>
          </a:p>
        </p:txBody>
      </p:sp>
      <p:pic>
        <p:nvPicPr>
          <p:cNvPr id="4" name="Picture 3" descr="F:\Логопед\Изображения\для презентаций\анимашки\81024242_3518263_085d8b5ef42519d9212468dc4ede96bb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6578" y="3954784"/>
            <a:ext cx="2071692" cy="198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>
                <a:latin typeface="Comic Sans MS" pitchFamily="66" charset="0"/>
              </a:rPr>
              <a:t>Диагностическая деятельность</a:t>
            </a:r>
          </a:p>
          <a:p>
            <a:endParaRPr lang="ru-RU" sz="2400" dirty="0"/>
          </a:p>
        </p:txBody>
      </p:sp>
      <p:pic>
        <p:nvPicPr>
          <p:cNvPr id="4" name="Рисунок 3" descr="C:\Documents and Settings\Admin\Рабочий стол\Новая папка\DSCN22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3116"/>
            <a:ext cx="428628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Рабочий стол\Новая папка\DSCN22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429000"/>
            <a:ext cx="4127077" cy="298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ru-RU" sz="2400" dirty="0" smtClean="0">
                <a:solidFill>
                  <a:srgbClr val="000000"/>
                </a:solidFill>
                <a:ea typeface="+mn-ea"/>
              </a:rPr>
              <a:t/>
            </a:r>
            <a:br>
              <a:rPr lang="ru-RU" sz="2400" dirty="0" smtClean="0">
                <a:solidFill>
                  <a:srgbClr val="000000"/>
                </a:solidFill>
                <a:ea typeface="+mn-ea"/>
              </a:rPr>
            </a:br>
            <a:r>
              <a:rPr lang="ru-RU" sz="2400" dirty="0" smtClean="0">
                <a:solidFill>
                  <a:srgbClr val="000000"/>
                </a:solidFill>
                <a:ea typeface="+mn-ea"/>
              </a:rPr>
              <a:t/>
            </a:r>
            <a:br>
              <a:rPr lang="ru-RU" sz="2400" dirty="0" smtClean="0">
                <a:solidFill>
                  <a:srgbClr val="000000"/>
                </a:solidFill>
                <a:ea typeface="+mn-ea"/>
              </a:rPr>
            </a:br>
            <a:r>
              <a:rPr lang="ru-RU" sz="2800" b="1" dirty="0" smtClean="0">
                <a:solidFill>
                  <a:srgbClr val="000000"/>
                </a:solidFill>
                <a:latin typeface="Comic Sans MS" pitchFamily="66" charset="0"/>
                <a:ea typeface="+mn-ea"/>
              </a:rPr>
              <a:t>Консультирование педагогов и родителей</a:t>
            </a:r>
            <a:r>
              <a:rPr lang="ru-RU" sz="2400" dirty="0" smtClean="0">
                <a:solidFill>
                  <a:srgbClr val="000000"/>
                </a:solidFill>
                <a:ea typeface="+mn-ea"/>
              </a:rPr>
              <a:t/>
            </a:r>
            <a:br>
              <a:rPr lang="ru-RU" sz="2400" dirty="0" smtClean="0">
                <a:solidFill>
                  <a:srgbClr val="000000"/>
                </a:solidFill>
                <a:ea typeface="+mn-ea"/>
              </a:rPr>
            </a:br>
            <a:r>
              <a:rPr lang="ru-RU" sz="2400" dirty="0" smtClean="0">
                <a:solidFill>
                  <a:srgbClr val="000000"/>
                </a:solidFill>
                <a:ea typeface="+mn-ea"/>
              </a:rPr>
              <a:t/>
            </a:r>
            <a:br>
              <a:rPr lang="ru-RU" sz="2400" dirty="0" smtClean="0">
                <a:solidFill>
                  <a:srgbClr val="000000"/>
                </a:solidFill>
                <a:ea typeface="+mn-ea"/>
              </a:rPr>
            </a:br>
            <a:endParaRPr lang="ru-RU" dirty="0"/>
          </a:p>
        </p:txBody>
      </p:sp>
      <p:pic>
        <p:nvPicPr>
          <p:cNvPr id="4" name="Содержимое 3" descr="C:\Documents and Settings\Admin\Рабочий стол\Новая папка\DSCN227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071546"/>
            <a:ext cx="378621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Рабочий стол\Новая папка\DSCN227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71546"/>
            <a:ext cx="421484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C:\Documents and Settings\Admin\Рабочий стол\Новая папка\DSCN2274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929066"/>
            <a:ext cx="373168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00000"/>
                </a:solidFill>
              </a:rPr>
              <a:t/>
            </a:r>
            <a:br>
              <a:rPr lang="ru-RU" sz="2400" dirty="0" smtClean="0">
                <a:solidFill>
                  <a:srgbClr val="000000"/>
                </a:solidFill>
              </a:rPr>
            </a:br>
            <a:r>
              <a:rPr lang="ru-RU" sz="2800" b="1" dirty="0" smtClean="0">
                <a:solidFill>
                  <a:srgbClr val="000000"/>
                </a:solidFill>
                <a:latin typeface="Comic Sans MS" pitchFamily="66" charset="0"/>
              </a:rPr>
              <a:t>Психологическое просвещение </a:t>
            </a:r>
            <a:br>
              <a:rPr lang="ru-RU" sz="2800" b="1" dirty="0" smtClean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Comic Sans MS" pitchFamily="66" charset="0"/>
              </a:rPr>
              <a:t>педагогов и родителей</a:t>
            </a:r>
            <a:r>
              <a:rPr lang="ru-RU" sz="2400" dirty="0" smtClean="0">
                <a:solidFill>
                  <a:srgbClr val="000000"/>
                </a:solidFill>
              </a:rPr>
              <a:t/>
            </a:r>
            <a:br>
              <a:rPr lang="ru-RU" sz="2400" dirty="0" smtClean="0">
                <a:solidFill>
                  <a:srgbClr val="000000"/>
                </a:solidFill>
              </a:rPr>
            </a:br>
            <a:endParaRPr lang="ru-RU" dirty="0"/>
          </a:p>
        </p:txBody>
      </p:sp>
      <p:pic>
        <p:nvPicPr>
          <p:cNvPr id="1026" name="Picture 2" descr="C:\Documents and Settings\Admin\Рабочий стол\Новая папка\1п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14422"/>
            <a:ext cx="2286016" cy="3229451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Новая папка\3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910498"/>
            <a:ext cx="2414592" cy="3505053"/>
          </a:xfrm>
          <a:prstGeom prst="rect">
            <a:avLst/>
          </a:prstGeom>
          <a:noFill/>
        </p:spPr>
      </p:pic>
      <p:pic>
        <p:nvPicPr>
          <p:cNvPr id="9" name="Picture 2" descr="F:\Логопед\Изображения\для презентаций\анимашки\81424441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857232"/>
            <a:ext cx="990600" cy="1733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F:\доки. психолог - копия\консультации\псих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1928802"/>
            <a:ext cx="257176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6559E-6 L -0.79913 0.11378 " pathEditMode="relative" rAng="0" ptsTypes="AA">
                                      <p:cBhvr>
                                        <p:cTn id="6" dur="10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65" y="56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00000"/>
                </a:solidFill>
              </a:rPr>
              <a:t/>
            </a:r>
            <a:br>
              <a:rPr lang="ru-RU" sz="2400" dirty="0" smtClean="0">
                <a:solidFill>
                  <a:srgbClr val="000000"/>
                </a:solidFill>
              </a:rPr>
            </a:br>
            <a:r>
              <a:rPr lang="ru-RU" sz="3200" b="1" dirty="0" smtClean="0">
                <a:solidFill>
                  <a:srgbClr val="000000"/>
                </a:solidFill>
                <a:latin typeface="Comic Sans MS" pitchFamily="66" charset="0"/>
              </a:rPr>
              <a:t>Коррекционно – развивающая</a:t>
            </a:r>
            <a:br>
              <a:rPr lang="ru-RU" sz="3200" b="1" dirty="0" smtClean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000000"/>
                </a:solidFill>
                <a:latin typeface="Comic Sans MS" pitchFamily="66" charset="0"/>
              </a:rPr>
              <a:t> работа с детьми</a:t>
            </a:r>
            <a:r>
              <a:rPr lang="ru-RU" sz="2400" dirty="0" smtClean="0">
                <a:solidFill>
                  <a:srgbClr val="000000"/>
                </a:solidFill>
              </a:rPr>
              <a:t/>
            </a:r>
            <a:br>
              <a:rPr lang="ru-RU" sz="2400" dirty="0" smtClean="0">
                <a:solidFill>
                  <a:srgbClr val="000000"/>
                </a:solidFill>
              </a:rPr>
            </a:br>
            <a:endParaRPr lang="ru-RU" dirty="0"/>
          </a:p>
        </p:txBody>
      </p:sp>
      <p:pic>
        <p:nvPicPr>
          <p:cNvPr id="4" name="Содержимое 3" descr="C:\Documents and Settings\Admin\Рабочий стол\Новая папка\DSCN217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00174"/>
            <a:ext cx="5000659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Рабочий стол\Новая папка\20151001_1538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500174"/>
            <a:ext cx="378621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0000"/>
                </a:solidFill>
                <a:latin typeface="Comic Sans MS" pitchFamily="66" charset="0"/>
              </a:rPr>
              <a:t>Методическая работа</a:t>
            </a:r>
            <a:endParaRPr lang="ru-RU" sz="5400" b="1" dirty="0">
              <a:latin typeface="Comic Sans MS" pitchFamily="66" charset="0"/>
            </a:endParaRPr>
          </a:p>
        </p:txBody>
      </p:sp>
      <p:pic>
        <p:nvPicPr>
          <p:cNvPr id="2050" name="Picture 2" descr="C:\Documents and Settings\Admin\Рабочий стол\Новая папка\5п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3714776" cy="2779765"/>
          </a:xfrm>
          <a:prstGeom prst="rect">
            <a:avLst/>
          </a:prstGeom>
          <a:noFill/>
        </p:spPr>
      </p:pic>
      <p:pic>
        <p:nvPicPr>
          <p:cNvPr id="6" name="Picture 8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4177" y="2000240"/>
            <a:ext cx="4742047" cy="2978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2239E-6 L 0.02413 0.1177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58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4432</TotalTime>
  <Words>204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Diseño predeterminado</vt:lpstr>
      <vt:lpstr>Слайд 1</vt:lpstr>
      <vt:lpstr>Нормативно – правовая база</vt:lpstr>
      <vt:lpstr>ЦЕЛЬ</vt:lpstr>
      <vt:lpstr>ЗАДАЧИ</vt:lpstr>
      <vt:lpstr>Направления работы</vt:lpstr>
      <vt:lpstr>  Консультирование педагогов и родителей  </vt:lpstr>
      <vt:lpstr> Психологическое просвещение  педагогов и родителей </vt:lpstr>
      <vt:lpstr> Коррекционно – развивающая  работа с детьми </vt:lpstr>
      <vt:lpstr>Методическая работа</vt:lpstr>
      <vt:lpstr>Слайд 10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RePack by SPecialiST</cp:lastModifiedBy>
  <cp:revision>613</cp:revision>
  <dcterms:created xsi:type="dcterms:W3CDTF">2010-05-23T14:28:12Z</dcterms:created>
  <dcterms:modified xsi:type="dcterms:W3CDTF">2016-12-05T09:25:03Z</dcterms:modified>
</cp:coreProperties>
</file>