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3" r:id="rId2"/>
    <p:sldId id="314" r:id="rId3"/>
    <p:sldId id="332" r:id="rId4"/>
    <p:sldId id="306" r:id="rId5"/>
    <p:sldId id="259" r:id="rId6"/>
    <p:sldId id="315" r:id="rId7"/>
    <p:sldId id="316" r:id="rId8"/>
    <p:sldId id="318" r:id="rId9"/>
    <p:sldId id="311" r:id="rId10"/>
    <p:sldId id="320" r:id="rId11"/>
    <p:sldId id="324" r:id="rId12"/>
    <p:sldId id="325" r:id="rId13"/>
    <p:sldId id="326" r:id="rId14"/>
    <p:sldId id="327" r:id="rId15"/>
    <p:sldId id="328" r:id="rId16"/>
    <p:sldId id="334" r:id="rId17"/>
    <p:sldId id="33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5FE12B"/>
    <a:srgbClr val="90EE1E"/>
    <a:srgbClr val="FFFF66"/>
    <a:srgbClr val="008000"/>
    <a:srgbClr val="FFFF00"/>
    <a:srgbClr val="FF9900"/>
    <a:srgbClr val="F8C3A2"/>
    <a:srgbClr val="CCF7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70" d="100"/>
          <a:sy n="70" d="100"/>
        </p:scale>
        <p:origin x="-106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684F-4F71-471F-8D56-9BC6D2770E7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B23B7-F45B-4BD9-BF67-65FF1F6E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95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8.jpeg"/><Relationship Id="rId7" Type="http://schemas.openxmlformats.org/officeDocument/2006/relationships/image" Target="../media/image2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3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10.gi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3" y="332656"/>
            <a:ext cx="8208911" cy="1224136"/>
          </a:xfrm>
          <a:prstGeom prst="roundRect">
            <a:avLst/>
          </a:prstGeom>
          <a:solidFill>
            <a:srgbClr val="90EE1E"/>
          </a:solidFill>
          <a:ln w="635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«Практика организации инклюзивной работы в ДОУ»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768169" y="1952712"/>
            <a:ext cx="5607657" cy="2716318"/>
          </a:xfrm>
          <a:prstGeom prst="foldedCorner">
            <a:avLst>
              <a:gd name="adj" fmla="val 30400"/>
            </a:avLst>
          </a:prstGeom>
          <a:solidFill>
            <a:srgbClr val="FFFF66"/>
          </a:solidFill>
          <a:ln w="12700"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Консилиум –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как </a:t>
            </a:r>
            <a:r>
              <a:rPr lang="ru-RU" sz="2400" i="1" dirty="0">
                <a:solidFill>
                  <a:schemeClr val="tx1"/>
                </a:solidFill>
                <a:latin typeface="Bookman Old Style" pitchFamily="18" charset="0"/>
              </a:rPr>
              <a:t>форма 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организации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Bookman Old Style" pitchFamily="18" charset="0"/>
              </a:rPr>
              <a:t>работы специалистов в 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рамках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инклюзивного образования</a:t>
            </a:r>
            <a:endParaRPr lang="ru-RU" sz="24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706327" y="4669030"/>
            <a:ext cx="2026872" cy="2046276"/>
            <a:chOff x="6469731" y="4558785"/>
            <a:chExt cx="2026872" cy="2046276"/>
          </a:xfrm>
        </p:grpSpPr>
        <p:pic>
          <p:nvPicPr>
            <p:cNvPr id="1027" name="Picture 3" descr="C:\Users\hp\Desktop\инклюзия\1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731" y="4558785"/>
              <a:ext cx="2026872" cy="204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71817" y="5219631"/>
              <a:ext cx="15560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МБДОУ </a:t>
              </a:r>
            </a:p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Холмогорский</a:t>
              </a:r>
            </a:p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детский сад</a:t>
              </a:r>
            </a:p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«Домовенок»</a:t>
              </a:r>
            </a:p>
          </p:txBody>
        </p:sp>
      </p:grpSp>
      <p:pic>
        <p:nvPicPr>
          <p:cNvPr id="2" name="Picture 2" descr="F:\Логопед\Изображения\для презентаций\анимашки\0_5f69e_5b73183f_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037954" cy="20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Логопед\Изображения\для презентаций\анимашки\0_8e59e_f9bb3672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892" y="4669030"/>
            <a:ext cx="1838978" cy="19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\Desktop\инклюзия\spendl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80350">
            <a:off x="36010" y="152643"/>
            <a:ext cx="921734" cy="9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p\Desktop\инклюзия\spendl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19650" flipH="1">
            <a:off x="8140640" y="152644"/>
            <a:ext cx="921734" cy="9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hp\Desktop\инклюзия\Рисунок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3760" y="1916832"/>
            <a:ext cx="468000" cy="10511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hp\Desktop\инклюзия\Рисунок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296" y="1916832"/>
            <a:ext cx="468000" cy="10511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5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356122" y="-64946"/>
            <a:ext cx="6104309" cy="6734306"/>
            <a:chOff x="2356123" y="-64946"/>
            <a:chExt cx="5832648" cy="6529847"/>
          </a:xfrm>
        </p:grpSpPr>
        <p:pic>
          <p:nvPicPr>
            <p:cNvPr id="1026" name="Picture 2" descr="C:\Users\hp\Desktop\инклюзия\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123" y="-64946"/>
              <a:ext cx="5832648" cy="65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076203" y="1374214"/>
              <a:ext cx="4392488" cy="3849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Беседа с родителями об индивидуальных особенностях ребенка; 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изучение медицинской (индивидуальной) карты ребенка;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наблюдение за адаптацией и заполнение адаптационной карты;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наблюдение за индивидуальным развитием вновь прибывшего ребенка (первичная ранняя педагогическая диагностика);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сопровождение ребенка педагогом – психологом ПМПк в период адаптации.</a:t>
              </a:r>
              <a:endParaRPr lang="ru-RU" dirty="0"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67545" y="836712"/>
            <a:ext cx="1872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FF3300"/>
                </a:solidFill>
                <a:latin typeface="Bookman Old Style" pitchFamily="18" charset="0"/>
              </a:rPr>
              <a:t>I</a:t>
            </a:r>
            <a:r>
              <a:rPr lang="ru-RU" sz="3600" u="sng" dirty="0" smtClean="0">
                <a:solidFill>
                  <a:srgbClr val="FF3300"/>
                </a:solidFill>
                <a:latin typeface="Bookman Old Style" pitchFamily="18" charset="0"/>
              </a:rPr>
              <a:t> этап</a:t>
            </a:r>
            <a:endParaRPr lang="ru-RU" sz="3600" u="sng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2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83769" y="-64946"/>
            <a:ext cx="6192688" cy="6529847"/>
            <a:chOff x="2356123" y="-64946"/>
            <a:chExt cx="5832648" cy="6529847"/>
          </a:xfrm>
        </p:grpSpPr>
        <p:pic>
          <p:nvPicPr>
            <p:cNvPr id="3" name="Picture 2" descr="C:\Users\hp\Desktop\инклюзия\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123" y="-64946"/>
              <a:ext cx="5832648" cy="65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843808" y="1268760"/>
              <a:ext cx="489654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ru-RU" sz="2000" dirty="0" smtClean="0">
                  <a:latin typeface="Bookman Old Style" pitchFamily="18" charset="0"/>
                </a:rPr>
                <a:t>Анализ полученных данных по адаптационной карте ребенка и карте наблюдения за индивидуальным развитием ребенка.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sz="2000" dirty="0" smtClean="0">
                  <a:latin typeface="Bookman Old Style" pitchFamily="18" charset="0"/>
                </a:rPr>
                <a:t>Заседание ПМПк ДОУ по результатам адаптации и ранней педагогической диагностики с целью выявления детей с возможными неблагоприятными вариантами в развитии.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sz="2000" dirty="0" smtClean="0">
                  <a:latin typeface="Bookman Old Style" pitchFamily="18" charset="0"/>
                </a:rPr>
                <a:t>Составление банка данных.</a:t>
              </a:r>
              <a:endParaRPr lang="ru-RU" sz="2000" dirty="0"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908720"/>
            <a:ext cx="266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FF3300"/>
                </a:solidFill>
                <a:latin typeface="Bookman Old Style" pitchFamily="18" charset="0"/>
              </a:rPr>
              <a:t>II</a:t>
            </a:r>
            <a:r>
              <a:rPr lang="ru-RU" sz="3600" u="sng" dirty="0" smtClean="0">
                <a:solidFill>
                  <a:srgbClr val="FF3300"/>
                </a:solidFill>
                <a:latin typeface="Bookman Old Style" pitchFamily="18" charset="0"/>
              </a:rPr>
              <a:t> этап</a:t>
            </a:r>
            <a:endParaRPr lang="ru-RU" sz="3600" u="sng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6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39752" y="-64946"/>
            <a:ext cx="6552728" cy="6922946"/>
            <a:chOff x="2356123" y="-64946"/>
            <a:chExt cx="5557523" cy="6922946"/>
          </a:xfrm>
        </p:grpSpPr>
        <p:pic>
          <p:nvPicPr>
            <p:cNvPr id="3" name="Picture 2" descr="C:\Users\hp\Desktop\инклюзия\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123" y="-64946"/>
              <a:ext cx="5557523" cy="6922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787653" y="1086991"/>
              <a:ext cx="4733037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Обследование </a:t>
              </a:r>
              <a:r>
                <a:rPr lang="ru-RU" dirty="0">
                  <a:latin typeface="Bookman Old Style" pitchFamily="18" charset="0"/>
                </a:rPr>
                <a:t>ребенка </a:t>
              </a:r>
              <a:endParaRPr lang="ru-RU" dirty="0" smtClean="0">
                <a:latin typeface="Bookman Old Style" pitchFamily="18" charset="0"/>
              </a:endParaRPr>
            </a:p>
            <a:p>
              <a:pPr algn="just"/>
              <a:r>
                <a:rPr lang="ru-RU" dirty="0" smtClean="0">
                  <a:latin typeface="Bookman Old Style" pitchFamily="18" charset="0"/>
                </a:rPr>
                <a:t>специалистами </a:t>
              </a:r>
              <a:r>
                <a:rPr lang="ru-RU" dirty="0">
                  <a:latin typeface="Bookman Old Style" pitchFamily="18" charset="0"/>
                </a:rPr>
                <a:t>ПМПк осуществляется по инициативе сотрудников </a:t>
              </a:r>
              <a:r>
                <a:rPr lang="ru-RU" dirty="0" smtClean="0">
                  <a:latin typeface="Bookman Old Style" pitchFamily="18" charset="0"/>
                </a:rPr>
                <a:t>МБДОУ ХДС </a:t>
              </a:r>
              <a:r>
                <a:rPr lang="ru-RU" dirty="0">
                  <a:latin typeface="Bookman Old Style" pitchFamily="18" charset="0"/>
                </a:rPr>
                <a:t>«</a:t>
              </a:r>
              <a:r>
                <a:rPr lang="ru-RU" dirty="0" smtClean="0">
                  <a:latin typeface="Bookman Old Style" pitchFamily="18" charset="0"/>
                </a:rPr>
                <a:t>Домовенок»  (с </a:t>
              </a:r>
              <a:r>
                <a:rPr lang="ru-RU" dirty="0">
                  <a:latin typeface="Bookman Old Style" pitchFamily="18" charset="0"/>
                </a:rPr>
                <a:t>согласия родителей (законных </a:t>
              </a:r>
              <a:r>
                <a:rPr lang="ru-RU" dirty="0" smtClean="0">
                  <a:latin typeface="Bookman Old Style" pitchFamily="18" charset="0"/>
                </a:rPr>
                <a:t>представителей)) или родителей (законных представителей).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Обследование </a:t>
              </a:r>
              <a:r>
                <a:rPr lang="ru-RU" dirty="0">
                  <a:latin typeface="Bookman Old Style" pitchFamily="18" charset="0"/>
                </a:rPr>
                <a:t>проводится каждым </a:t>
              </a:r>
              <a:r>
                <a:rPr lang="ru-RU" dirty="0" smtClean="0">
                  <a:latin typeface="Bookman Old Style" pitchFamily="18" charset="0"/>
                </a:rPr>
                <a:t>специалистом </a:t>
              </a:r>
              <a:r>
                <a:rPr lang="ru-RU" dirty="0" err="1" smtClean="0">
                  <a:latin typeface="Bookman Old Style" pitchFamily="18" charset="0"/>
                </a:rPr>
                <a:t>ПМПк</a:t>
              </a:r>
              <a:r>
                <a:rPr lang="ru-RU" dirty="0" smtClean="0">
                  <a:latin typeface="Bookman Old Style" pitchFamily="18" charset="0"/>
                </a:rPr>
                <a:t> </a:t>
              </a:r>
              <a:r>
                <a:rPr lang="ru-RU" dirty="0">
                  <a:latin typeface="Bookman Old Style" pitchFamily="18" charset="0"/>
                </a:rPr>
                <a:t>индивидуально, с учетом реальной возрастной психофизической нагрузки на </a:t>
              </a:r>
              <a:r>
                <a:rPr lang="ru-RU" dirty="0" smtClean="0">
                  <a:latin typeface="Bookman Old Style" pitchFamily="18" charset="0"/>
                </a:rPr>
                <a:t>ребенка.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При необходимости и с согласия родителей  (законных представителей</a:t>
              </a:r>
              <a:r>
                <a:rPr lang="ru-RU" dirty="0">
                  <a:latin typeface="Bookman Old Style" pitchFamily="18" charset="0"/>
                </a:rPr>
                <a:t>), </a:t>
              </a:r>
              <a:r>
                <a:rPr lang="ru-RU" dirty="0" smtClean="0">
                  <a:latin typeface="Bookman Old Style" pitchFamily="18" charset="0"/>
                </a:rPr>
                <a:t>медицинский работник направляет ребенка </a:t>
              </a:r>
              <a:r>
                <a:rPr lang="ru-RU" dirty="0">
                  <a:latin typeface="Bookman Old Style" pitchFamily="18" charset="0"/>
                </a:rPr>
                <a:t>в детскую </a:t>
              </a:r>
              <a:r>
                <a:rPr lang="ru-RU" dirty="0" smtClean="0">
                  <a:latin typeface="Bookman Old Style" pitchFamily="18" charset="0"/>
                </a:rPr>
                <a:t>поликлинику.</a:t>
              </a:r>
              <a:endParaRPr lang="ru-RU" dirty="0">
                <a:latin typeface="Bookman Old Style" pitchFamily="18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>
                  <a:latin typeface="Bookman Old Style" pitchFamily="18" charset="0"/>
                </a:rPr>
                <a:t>По данным </a:t>
              </a:r>
              <a:r>
                <a:rPr lang="ru-RU" dirty="0" smtClean="0">
                  <a:latin typeface="Bookman Old Style" pitchFamily="18" charset="0"/>
                </a:rPr>
                <a:t>обследования </a:t>
              </a:r>
              <a:r>
                <a:rPr lang="ru-RU" dirty="0">
                  <a:latin typeface="Bookman Old Style" pitchFamily="18" charset="0"/>
                </a:rPr>
                <a:t>каждым специалистом ПМПк составляется заключение и разрабатываются </a:t>
              </a:r>
              <a:r>
                <a:rPr lang="ru-RU" dirty="0" smtClean="0">
                  <a:latin typeface="Bookman Old Style" pitchFamily="18" charset="0"/>
                </a:rPr>
                <a:t>рекомендации.</a:t>
              </a:r>
              <a:endParaRPr lang="ru-RU" dirty="0"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764704"/>
            <a:ext cx="2160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FF3300"/>
                </a:solidFill>
                <a:latin typeface="Bookman Old Style" pitchFamily="18" charset="0"/>
              </a:rPr>
              <a:t>III</a:t>
            </a:r>
            <a:r>
              <a:rPr lang="ru-RU" sz="3600" u="sng" dirty="0" smtClean="0">
                <a:solidFill>
                  <a:srgbClr val="FF3300"/>
                </a:solidFill>
                <a:latin typeface="Bookman Old Style" pitchFamily="18" charset="0"/>
              </a:rPr>
              <a:t> этап</a:t>
            </a:r>
            <a:endParaRPr lang="ru-RU" sz="3600" u="sng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31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23728" y="0"/>
            <a:ext cx="7020272" cy="7094346"/>
            <a:chOff x="2564432" y="-64946"/>
            <a:chExt cx="5624339" cy="6529847"/>
          </a:xfrm>
        </p:grpSpPr>
        <p:pic>
          <p:nvPicPr>
            <p:cNvPr id="3" name="Picture 2" descr="C:\Users\hp\Desktop\инклюзия\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432" y="-64946"/>
              <a:ext cx="5624339" cy="65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907297" y="367297"/>
              <a:ext cx="5021088" cy="5439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>
                  <a:latin typeface="Bookman Old Style" pitchFamily="18" charset="0"/>
                </a:rPr>
                <a:t>На заседании ПМПк </a:t>
              </a:r>
              <a:endParaRPr lang="ru-RU" dirty="0" smtClean="0">
                <a:latin typeface="Bookman Old Style" pitchFamily="18" charset="0"/>
              </a:endParaRPr>
            </a:p>
            <a:p>
              <a:pPr algn="just"/>
              <a:r>
                <a:rPr lang="ru-RU" dirty="0" smtClean="0">
                  <a:latin typeface="Bookman Old Style" pitchFamily="18" charset="0"/>
                </a:rPr>
                <a:t>специалисты</a:t>
              </a:r>
              <a:r>
                <a:rPr lang="ru-RU" dirty="0">
                  <a:latin typeface="Bookman Old Style" pitchFamily="18" charset="0"/>
                </a:rPr>
                <a:t>, участвующие в обследовании, представляют заключение на ребенка и </a:t>
              </a:r>
              <a:r>
                <a:rPr lang="ru-RU" dirty="0" smtClean="0">
                  <a:latin typeface="Bookman Old Style" pitchFamily="18" charset="0"/>
                </a:rPr>
                <a:t>рекомендации.</a:t>
              </a:r>
              <a:endParaRPr lang="ru-RU" dirty="0">
                <a:latin typeface="Bookman Old Style" pitchFamily="18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>
                  <a:latin typeface="Bookman Old Style" pitchFamily="18" charset="0"/>
                </a:rPr>
                <a:t>На заседании ПМПк обсуждаются результаты обследования ребенка каждым специалистом.  Выносится решение. 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>
                  <a:latin typeface="Bookman Old Style" pitchFamily="18" charset="0"/>
                </a:rPr>
                <a:t>Решение ПМПк содержит обобщенную характеристику структуры психофизического развития ребенка (без указания диагноза). </a:t>
              </a:r>
              <a:r>
                <a:rPr lang="ru-RU" dirty="0" smtClean="0">
                  <a:latin typeface="Bookman Old Style" pitchFamily="18" charset="0"/>
                </a:rPr>
                <a:t>Составляется заключение </a:t>
              </a:r>
              <a:r>
                <a:rPr lang="ru-RU" dirty="0" err="1" smtClean="0">
                  <a:latin typeface="Bookman Old Style" pitchFamily="18" charset="0"/>
                </a:rPr>
                <a:t>ПМПк</a:t>
              </a:r>
              <a:r>
                <a:rPr lang="ru-RU" dirty="0" smtClean="0">
                  <a:latin typeface="Bookman Old Style" pitchFamily="18" charset="0"/>
                </a:rPr>
                <a:t> для дальнейшего </a:t>
              </a:r>
              <a:r>
                <a:rPr lang="ru-RU" dirty="0">
                  <a:latin typeface="Bookman Old Style" pitchFamily="18" charset="0"/>
                </a:rPr>
                <a:t>сопровождения </a:t>
              </a:r>
              <a:r>
                <a:rPr lang="ru-RU" dirty="0" smtClean="0">
                  <a:latin typeface="Bookman Old Style" pitchFamily="18" charset="0"/>
                </a:rPr>
                <a:t>ребенка.</a:t>
              </a:r>
              <a:endParaRPr lang="ru-RU" dirty="0">
                <a:latin typeface="Bookman Old Style" pitchFamily="18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>
                  <a:latin typeface="Bookman Old Style" pitchFamily="18" charset="0"/>
                </a:rPr>
                <a:t>На заседании ПМПк назначается ведущий специалист</a:t>
              </a:r>
              <a:r>
                <a:rPr lang="ru-RU" dirty="0" smtClean="0">
                  <a:latin typeface="Bookman Old Style" pitchFamily="18" charset="0"/>
                </a:rPr>
                <a:t>: медицинский работник, воспитатель</a:t>
              </a:r>
              <a:r>
                <a:rPr lang="ru-RU" dirty="0">
                  <a:latin typeface="Bookman Old Style" pitchFamily="18" charset="0"/>
                </a:rPr>
                <a:t>, учитель – логопед, педагог – </a:t>
              </a:r>
              <a:r>
                <a:rPr lang="ru-RU" dirty="0" smtClean="0">
                  <a:latin typeface="Bookman Old Style" pitchFamily="18" charset="0"/>
                </a:rPr>
                <a:t>психолог, </a:t>
              </a:r>
              <a:r>
                <a:rPr lang="ru-RU" dirty="0">
                  <a:latin typeface="Bookman Old Style" pitchFamily="18" charset="0"/>
                </a:rPr>
                <a:t>проводящий специальную (коррекционную) </a:t>
              </a:r>
              <a:r>
                <a:rPr lang="ru-RU" dirty="0" smtClean="0">
                  <a:latin typeface="Bookman Old Style" pitchFamily="18" charset="0"/>
                </a:rPr>
                <a:t>работу.</a:t>
              </a:r>
              <a:endParaRPr lang="ru-RU" dirty="0">
                <a:latin typeface="Bookman Old Style" pitchFamily="18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>
                  <a:latin typeface="Bookman Old Style" pitchFamily="18" charset="0"/>
                </a:rPr>
                <a:t>Ведущий специалист отслеживает динамику развития ребенка и эффективность оказываемой ему помощи и выходит с инициативой повторных обсуждений на </a:t>
              </a:r>
              <a:r>
                <a:rPr lang="ru-RU" dirty="0" smtClean="0">
                  <a:latin typeface="Bookman Old Style" pitchFamily="18" charset="0"/>
                </a:rPr>
                <a:t>ПМПк.</a:t>
              </a:r>
              <a:endParaRPr lang="ru-RU" dirty="0"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692696"/>
            <a:ext cx="201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FF3300"/>
                </a:solidFill>
                <a:latin typeface="Bookman Old Style" pitchFamily="18" charset="0"/>
              </a:rPr>
              <a:t>IV</a:t>
            </a:r>
            <a:r>
              <a:rPr lang="ru-RU" sz="3600" u="sng" dirty="0" smtClean="0">
                <a:solidFill>
                  <a:srgbClr val="FF3300"/>
                </a:solidFill>
                <a:latin typeface="Bookman Old Style" pitchFamily="18" charset="0"/>
              </a:rPr>
              <a:t> этап</a:t>
            </a:r>
            <a:endParaRPr lang="ru-RU" sz="3600" u="sng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23729" y="332656"/>
            <a:ext cx="7020272" cy="6696744"/>
            <a:chOff x="2564432" y="-64946"/>
            <a:chExt cx="5624339" cy="6529847"/>
          </a:xfrm>
        </p:grpSpPr>
        <p:pic>
          <p:nvPicPr>
            <p:cNvPr id="3" name="Picture 2" descr="C:\Users\hp\Desktop\инклюзия\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432" y="-64946"/>
              <a:ext cx="5624339" cy="65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907297" y="777615"/>
              <a:ext cx="4916933" cy="4411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Заключение специалистов, решение </a:t>
              </a:r>
              <a:r>
                <a:rPr lang="ru-RU" dirty="0" err="1" smtClean="0">
                  <a:latin typeface="Bookman Old Style" pitchFamily="18" charset="0"/>
                </a:rPr>
                <a:t>ПМПк</a:t>
              </a:r>
              <a:r>
                <a:rPr lang="ru-RU" dirty="0" smtClean="0">
                  <a:latin typeface="Bookman Old Style" pitchFamily="18" charset="0"/>
                </a:rPr>
                <a:t> доводятся до сведения родителей (законных представителей) в доступной для понимания форме, предложенные рекомендации реализуются только с их согласия.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 </a:t>
              </a:r>
              <a:r>
                <a:rPr lang="ru-RU" dirty="0">
                  <a:latin typeface="Bookman Old Style" pitchFamily="18" charset="0"/>
                </a:rPr>
                <a:t>при отсутствии в </a:t>
              </a:r>
              <a:r>
                <a:rPr lang="ru-RU" dirty="0" smtClean="0">
                  <a:latin typeface="Bookman Old Style" pitchFamily="18" charset="0"/>
                </a:rPr>
                <a:t>ДОУ </a:t>
              </a:r>
              <a:r>
                <a:rPr lang="ru-RU" dirty="0">
                  <a:latin typeface="Bookman Old Style" pitchFamily="18" charset="0"/>
                </a:rPr>
                <a:t>условий, адекватных индивидуальным особенностям ребенка а также при необходимости углубленной диагностики и /или разрешения конфликтных и спорных вопросов специалисты ПМПк рекомендуют родителям (законным представителям) обратиться в </a:t>
              </a:r>
              <a:r>
                <a:rPr lang="ru-RU" dirty="0" smtClean="0">
                  <a:latin typeface="Bookman Old Style" pitchFamily="18" charset="0"/>
                </a:rPr>
                <a:t>РПМПК.</a:t>
              </a:r>
              <a:endParaRPr lang="ru-RU" dirty="0">
                <a:latin typeface="Bookman Old Style" pitchFamily="18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>
                  <a:latin typeface="Bookman Old Style" pitchFamily="18" charset="0"/>
                </a:rPr>
                <a:t>При направлении ребенка в </a:t>
              </a:r>
              <a:r>
                <a:rPr lang="ru-RU" dirty="0" smtClean="0">
                  <a:latin typeface="Bookman Old Style" pitchFamily="18" charset="0"/>
                </a:rPr>
                <a:t>РПМПК </a:t>
              </a:r>
              <a:r>
                <a:rPr lang="ru-RU" dirty="0">
                  <a:latin typeface="Bookman Old Style" pitchFamily="18" charset="0"/>
                </a:rPr>
                <a:t>выписка из протокола заседания ПМПк выдается родителям (законным представителям) на руки или сопровождаются представителем </a:t>
              </a:r>
              <a:r>
                <a:rPr lang="ru-RU" dirty="0" smtClean="0">
                  <a:latin typeface="Bookman Old Style" pitchFamily="18" charset="0"/>
                </a:rPr>
                <a:t>ПМПк.</a:t>
              </a:r>
              <a:endParaRPr lang="ru-RU" dirty="0"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95537" y="76470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FF3300"/>
                </a:solidFill>
                <a:latin typeface="Bookman Old Style" pitchFamily="18" charset="0"/>
              </a:rPr>
              <a:t>V</a:t>
            </a:r>
            <a:r>
              <a:rPr lang="ru-RU" sz="3600" u="sng" dirty="0" smtClean="0">
                <a:solidFill>
                  <a:srgbClr val="FF3300"/>
                </a:solidFill>
                <a:latin typeface="Bookman Old Style" pitchFamily="18" charset="0"/>
              </a:rPr>
              <a:t> этап</a:t>
            </a:r>
            <a:endParaRPr lang="ru-RU" sz="3600" u="sng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9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31840" y="332656"/>
            <a:ext cx="4824536" cy="5472608"/>
            <a:chOff x="2564432" y="-64946"/>
            <a:chExt cx="5624339" cy="6529847"/>
          </a:xfrm>
        </p:grpSpPr>
        <p:pic>
          <p:nvPicPr>
            <p:cNvPr id="3" name="Picture 2" descr="C:\Users\hp\Desktop\инклюзия\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432" y="-64946"/>
              <a:ext cx="5624339" cy="65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907296" y="1361915"/>
              <a:ext cx="4511724" cy="2423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Обследование специалистами РПМПК.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endParaRPr lang="ru-RU" dirty="0" smtClean="0">
                <a:latin typeface="Bookman Old Style" pitchFamily="18" charset="0"/>
              </a:endParaRP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Коллегиальное  заключение,</a:t>
              </a:r>
              <a:endParaRPr lang="ru-RU" i="1" dirty="0" smtClean="0">
                <a:latin typeface="Bookman Old Style" pitchFamily="18" charset="0"/>
              </a:endParaRPr>
            </a:p>
            <a:p>
              <a:pPr algn="just"/>
              <a:r>
                <a:rPr lang="ru-RU" dirty="0" smtClean="0">
                  <a:latin typeface="Bookman Old Style" pitchFamily="18" charset="0"/>
                </a:rPr>
                <a:t> </a:t>
              </a:r>
            </a:p>
            <a:p>
              <a:pPr marL="285750" indent="-285750" algn="just">
                <a:buFont typeface="Wingdings" pitchFamily="2" charset="2"/>
                <a:buChar char="ü"/>
              </a:pPr>
              <a:r>
                <a:rPr lang="ru-RU" dirty="0" smtClean="0">
                  <a:latin typeface="Bookman Old Style" pitchFamily="18" charset="0"/>
                </a:rPr>
                <a:t>Выполнение рекомендаций </a:t>
              </a:r>
            </a:p>
            <a:p>
              <a:pPr algn="just"/>
              <a:endParaRPr lang="ru-RU" dirty="0"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1521" y="11247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FF3300"/>
                </a:solidFill>
                <a:latin typeface="Bookman Old Style" pitchFamily="18" charset="0"/>
              </a:rPr>
              <a:t>VI</a:t>
            </a:r>
            <a:r>
              <a:rPr lang="ru-RU" sz="3600" u="sng" dirty="0" smtClean="0">
                <a:solidFill>
                  <a:srgbClr val="FF3300"/>
                </a:solidFill>
                <a:latin typeface="Bookman Old Style" pitchFamily="18" charset="0"/>
              </a:rPr>
              <a:t> этап</a:t>
            </a:r>
            <a:endParaRPr lang="ru-RU" sz="3600" u="sng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8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latin typeface="Bookman Old Style" pitchFamily="18" charset="0"/>
              </a:rPr>
              <a:t>Что дает инклюзивное образование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467836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Bookman Old Style" pitchFamily="18" charset="0"/>
              </a:rPr>
              <a:t>Для детей с ОВЗ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Доступность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1800" dirty="0" smtClean="0">
                <a:latin typeface="Bookman Old Style" pitchFamily="18" charset="0"/>
              </a:rPr>
              <a:t>образования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Социализация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Получение полноценного образования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Лучшая динамика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Позитивные образцы для подражания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Принятие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Общение без барьеров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Полноценный участник общества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>
                <a:latin typeface="Bookman Old Style" pitchFamily="18" charset="0"/>
              </a:rPr>
              <a:t>Для детей без особенностей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Новое мышление, которое не разделяет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Милосердие, толерантность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Умение видеть, когда нужна поддержка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Неравнодушие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Более сплоченный коллектив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Bookman Old Style" pitchFamily="18" charset="0"/>
              </a:rPr>
              <a:t>Более ответственное отношение к здоровью</a:t>
            </a:r>
          </a:p>
          <a:p>
            <a:pPr eaLnBrk="1" hangingPunct="1">
              <a:buFontTx/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Проблемы и запросы образовательных учреждений</a:t>
            </a:r>
          </a:p>
          <a:p>
            <a:pPr>
              <a:defRPr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Семинары, формирующие представления об особенностях психофизического развития детей с ОВЗ, методах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технологиях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образовательного и коррекционного процесса.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в разработке адаптированных образовательных программ (организация учебного материала, подбор методов обеспечения усвоения его обучающимися).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 в освоении компетентностей по организации толерантных отношений среди детей и родителей инклюзивных групп, классов.  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Недостаток кадров в ОУ по работе с детьми с ОВЗ (дефектолог,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\Desktop\инклюзия\landofart.ru-lentochki-560x57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62" t="11446" r="6855" b="62306"/>
          <a:stretch/>
        </p:blipFill>
        <p:spPr bwMode="auto">
          <a:xfrm rot="5400000">
            <a:off x="7742252" y="25779"/>
            <a:ext cx="1481960" cy="14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33" y="617344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09886" y="1700808"/>
            <a:ext cx="8870226" cy="2725157"/>
            <a:chOff x="209886" y="1700808"/>
            <a:chExt cx="8870226" cy="2725157"/>
          </a:xfrm>
        </p:grpSpPr>
        <p:pic>
          <p:nvPicPr>
            <p:cNvPr id="7" name="Picture 2" descr="C:\Users\hp\Desktop\инклюзия\7a10525c204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FFFF66">
                  <a:alpha val="38824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700808"/>
              <a:ext cx="1800200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hp\Desktop\инклюзия\7a10525c204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746" y="1700808"/>
              <a:ext cx="1550502" cy="1550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hp\Desktop\инклюзия\7a10525c204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129821"/>
              <a:ext cx="1800200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hp\Desktop\инклюзия\7a10525c204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880517"/>
              <a:ext cx="1528031" cy="1528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09887" y="1887215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55776" y="2132856"/>
              <a:ext cx="12241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младшая </a:t>
              </a:r>
              <a:r>
                <a:rPr lang="ru-RU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«Сказка»</a:t>
              </a:r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71800" y="1887215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13621" y="2025714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59134" y="2025714"/>
              <a:ext cx="13010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Средняя «Пчелка»</a:t>
              </a:r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604087" y="2050093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86351" y="2025713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9886" y="3430741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11560" y="3356992"/>
              <a:ext cx="165618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Старшая</a:t>
              </a:r>
            </a:p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«Солнышко»</a:t>
              </a:r>
            </a:p>
            <a:p>
              <a:pPr algn="ctr"/>
              <a:r>
                <a:rPr lang="ru-RU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843808" y="3502749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923928" y="3356993"/>
              <a:ext cx="13840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err="1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</a:t>
              </a:r>
              <a:r>
                <a:rPr lang="ru-RU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«Радуга»</a:t>
              </a:r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410326" y="3502749"/>
              <a:ext cx="11937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Левая фигурная скобка 17"/>
          <p:cNvSpPr/>
          <p:nvPr/>
        </p:nvSpPr>
        <p:spPr>
          <a:xfrm rot="16200000">
            <a:off x="3836621" y="245346"/>
            <a:ext cx="1429125" cy="8682596"/>
          </a:xfrm>
          <a:prstGeom prst="leftBrace">
            <a:avLst>
              <a:gd name="adj1" fmla="val 43150"/>
              <a:gd name="adj2" fmla="val 49271"/>
            </a:avLst>
          </a:prstGeom>
          <a:ln w="28575">
            <a:solidFill>
              <a:srgbClr val="008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hp\Desktop\инклюзия\783670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912550" cy="36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 rot="456765">
            <a:off x="6669220" y="4485943"/>
            <a:ext cx="18262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18 детей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имеют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статус 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ребенок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ОВЗ</a:t>
            </a:r>
          </a:p>
          <a:p>
            <a:endParaRPr lang="ru-RU" sz="800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2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ребенка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-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инвалида</a:t>
            </a:r>
            <a:endParaRPr lang="ru-RU" u="sng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  <p:grpSp>
        <p:nvGrpSpPr>
          <p:cNvPr id="2048" name="Группа 2047"/>
          <p:cNvGrpSpPr/>
          <p:nvPr/>
        </p:nvGrpSpPr>
        <p:grpSpPr>
          <a:xfrm>
            <a:off x="0" y="4586644"/>
            <a:ext cx="2632267" cy="2118183"/>
            <a:chOff x="1043608" y="4586644"/>
            <a:chExt cx="2632267" cy="2118183"/>
          </a:xfrm>
        </p:grpSpPr>
        <p:pic>
          <p:nvPicPr>
            <p:cNvPr id="2050" name="Picture 2" descr="C:\Users\hp\Desktop\инклюзия\0_a3f56_85722576_XL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47" t="6280" r="7938" b="8003"/>
            <a:stretch/>
          </p:blipFill>
          <p:spPr bwMode="auto">
            <a:xfrm>
              <a:off x="1043608" y="4586644"/>
              <a:ext cx="2632267" cy="21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37046" y="4941168"/>
              <a:ext cx="156267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r>
                <a:rPr lang="ru-RU" sz="3200" b="1" i="1" dirty="0" smtClean="0">
                  <a:latin typeface="Times New Roman" pitchFamily="18" charset="0"/>
                  <a:cs typeface="Times New Roman" pitchFamily="18" charset="0"/>
                </a:rPr>
                <a:t> группы</a:t>
              </a:r>
              <a:endParaRPr lang="ru-RU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Блок-схема: документ 37"/>
          <p:cNvSpPr/>
          <p:nvPr/>
        </p:nvSpPr>
        <p:spPr>
          <a:xfrm>
            <a:off x="1679922" y="193531"/>
            <a:ext cx="5512565" cy="1363261"/>
          </a:xfrm>
          <a:prstGeom prst="flowChartDocumen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ХОЛМОГОРСКИЙ ДЕТСКИЙ САД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«ДОМОВЕНОК»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Users\hp\Desktop\инклюзия\Рисунок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4704" y="678"/>
            <a:ext cx="532522" cy="11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07904" y="5645735"/>
            <a:ext cx="1702422" cy="372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96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1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\Desktop\инклюзия\landofart.ru-lentochki-560x57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62" t="11446" r="6855" b="62306"/>
          <a:stretch/>
        </p:blipFill>
        <p:spPr bwMode="auto">
          <a:xfrm rot="5400000">
            <a:off x="7689246" y="27206"/>
            <a:ext cx="1481960" cy="14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33" y="617344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29"/>
          <p:cNvGrpSpPr/>
          <p:nvPr/>
        </p:nvGrpSpPr>
        <p:grpSpPr>
          <a:xfrm>
            <a:off x="209886" y="1887214"/>
            <a:ext cx="8434080" cy="4542182"/>
            <a:chOff x="209886" y="1887215"/>
            <a:chExt cx="8870226" cy="198486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09887" y="1887215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71800" y="1887215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13621" y="2025714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604087" y="2050093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86351" y="2025713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9886" y="3430741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843808" y="3502749"/>
              <a:ext cx="1193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410326" y="3502749"/>
              <a:ext cx="11937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Блок-схема: документ 37"/>
          <p:cNvSpPr/>
          <p:nvPr/>
        </p:nvSpPr>
        <p:spPr>
          <a:xfrm>
            <a:off x="642910" y="193531"/>
            <a:ext cx="7500990" cy="1363261"/>
          </a:xfrm>
          <a:prstGeom prst="flowChartDocumen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в психофизическом развитии детей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(% от общего количества детей)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hp\Desktop\инклюзия\Рисунок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10" y="0"/>
            <a:ext cx="532522" cy="11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00035" y="2000240"/>
          <a:ext cx="8215370" cy="4214843"/>
        </p:xfrm>
        <a:graphic>
          <a:graphicData uri="http://schemas.openxmlformats.org/drawingml/2006/table">
            <a:tbl>
              <a:tblPr/>
              <a:tblGrid>
                <a:gridCol w="2576819"/>
                <a:gridCol w="1652950"/>
                <a:gridCol w="1847052"/>
                <a:gridCol w="2138549"/>
              </a:tblGrid>
              <a:tr h="101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Виды нарушений 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Количество детей 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Процент от общего числа 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Качественные характеристики 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Нервно-психические нарушения 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СДВ, СДВГ, ЗПР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Нарушение речи 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ОНР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Нарушение речи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ФФН, ФФНР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Дети-инвалиды 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36134" marR="36134" marT="7634" marB="0">
                    <a:lnL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1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esktop\инклюзия\0_a4518_a9766ba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1497929"/>
            <a:ext cx="3514423" cy="43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2582" y="3154114"/>
            <a:ext cx="2558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Закон РФ</a:t>
            </a:r>
          </a:p>
          <a:p>
            <a:r>
              <a:rPr lang="ru-RU" sz="2400" b="1" dirty="0" smtClean="0">
                <a:latin typeface="Segoe Print" pitchFamily="2" charset="0"/>
              </a:rPr>
              <a:t>«Об </a:t>
            </a:r>
          </a:p>
          <a:p>
            <a:r>
              <a:rPr lang="ru-RU" sz="2400" b="1" dirty="0" smtClean="0">
                <a:latin typeface="Segoe Print" pitchFamily="2" charset="0"/>
              </a:rPr>
              <a:t>Образовании»</a:t>
            </a:r>
            <a:r>
              <a:rPr lang="en-US" sz="2400" dirty="0">
                <a:latin typeface="Segoe Print" pitchFamily="2" charset="0"/>
              </a:rPr>
              <a:t> </a:t>
            </a:r>
            <a:endParaRPr lang="ru-RU" sz="2400" dirty="0" smtClean="0">
              <a:latin typeface="Segoe Print" pitchFamily="2" charset="0"/>
            </a:endParaRPr>
          </a:p>
          <a:p>
            <a:r>
              <a:rPr lang="en-US" sz="2400" dirty="0" smtClean="0">
                <a:latin typeface="Segoe Print" pitchFamily="2" charset="0"/>
              </a:rPr>
              <a:t>N </a:t>
            </a:r>
            <a:r>
              <a:rPr lang="en-US" sz="2400" dirty="0">
                <a:latin typeface="Segoe Print" pitchFamily="2" charset="0"/>
              </a:rPr>
              <a:t>273-</a:t>
            </a:r>
            <a:r>
              <a:rPr lang="ru-RU" sz="2400" dirty="0" smtClean="0">
                <a:latin typeface="Segoe Print" pitchFamily="2" charset="0"/>
              </a:rPr>
              <a:t>ФЗ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4100" name="Picture 4" descr="C:\Users\hp\Desktop\инклюзия\1005870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3732">
            <a:off x="2910721" y="1611032"/>
            <a:ext cx="1129848" cy="184214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p\Desktop\инклюзия\7836703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22" t="4733" r="9521" b="8384"/>
          <a:stretch/>
        </p:blipFill>
        <p:spPr bwMode="auto">
          <a:xfrm>
            <a:off x="3635896" y="404664"/>
            <a:ext cx="565507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408216">
            <a:off x="4256366" y="1743971"/>
            <a:ext cx="4523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п.2. ст. 5. </a:t>
            </a:r>
            <a:r>
              <a:rPr lang="ru-RU" sz="1600" dirty="0">
                <a:latin typeface="Bookman Old Style" pitchFamily="18" charset="0"/>
              </a:rPr>
              <a:t>Право на образование в Российской Федерации гарантируется независимо от пола, расы, национальности, языка, происхождения, имущественного, социального и </a:t>
            </a:r>
            <a:r>
              <a:rPr lang="ru-RU" sz="1600" dirty="0" smtClean="0">
                <a:latin typeface="Bookman Old Style" pitchFamily="18" charset="0"/>
              </a:rPr>
              <a:t>должно  </a:t>
            </a:r>
            <a:r>
              <a:rPr lang="ru-RU" sz="1600" dirty="0" err="1" smtClean="0">
                <a:latin typeface="Bookman Old Style" pitchFamily="18" charset="0"/>
              </a:rPr>
              <a:t>стного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положения, места жительства, отношения к религии, убеждений, принадлежности к общественным объединениям, а также других </a:t>
            </a:r>
            <a:r>
              <a:rPr lang="ru-RU" sz="1600" dirty="0" smtClean="0">
                <a:latin typeface="Bookman Old Style" pitchFamily="18" charset="0"/>
              </a:rPr>
              <a:t>обстоятельств</a:t>
            </a:r>
            <a:r>
              <a:rPr lang="ru-RU" sz="1600" dirty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1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33" y="617344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385720">
            <a:off x="3987790" y="4151772"/>
            <a:ext cx="46282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П.1. ст.34. Обучающимся </a:t>
            </a:r>
            <a:r>
              <a:rPr lang="ru-RU" sz="1600" dirty="0">
                <a:latin typeface="Bookman Old Style" pitchFamily="18" charset="0"/>
              </a:rPr>
              <a:t>предоставляются академические права </a:t>
            </a:r>
            <a:r>
              <a:rPr lang="ru-RU" sz="1600" dirty="0" smtClean="0">
                <a:latin typeface="Bookman Old Style" pitchFamily="18" charset="0"/>
              </a:rPr>
              <a:t>на: предоставление </a:t>
            </a:r>
            <a:r>
              <a:rPr lang="ru-RU" sz="1600" dirty="0">
                <a:latin typeface="Bookman Old Style" pitchFamily="18" charset="0"/>
              </a:rPr>
              <a:t>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психолого-медико-педагогической </a:t>
            </a:r>
            <a:r>
              <a:rPr lang="ru-RU" sz="1600" dirty="0" smtClean="0">
                <a:latin typeface="Bookman Old Style" pitchFamily="18" charset="0"/>
              </a:rPr>
              <a:t>коррекции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679923" y="116632"/>
            <a:ext cx="5412358" cy="1147237"/>
          </a:xfrm>
          <a:prstGeom prst="flowChartDocumen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Нормативно – правовая база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Picture 3" descr="C:\Users\hp\Desktop\инклюзия\Рисунок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4704" y="-71329"/>
            <a:ext cx="532522" cy="11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6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49735" y="-2225743"/>
            <a:ext cx="9047175" cy="4023617"/>
            <a:chOff x="-49735" y="-2225743"/>
            <a:chExt cx="9047175" cy="4023617"/>
          </a:xfrm>
        </p:grpSpPr>
        <p:sp>
          <p:nvSpPr>
            <p:cNvPr id="13" name="Арка 12"/>
            <p:cNvSpPr/>
            <p:nvPr/>
          </p:nvSpPr>
          <p:spPr>
            <a:xfrm rot="10800000">
              <a:off x="-49735" y="-2225743"/>
              <a:ext cx="9047175" cy="3575260"/>
            </a:xfrm>
            <a:prstGeom prst="blockArc">
              <a:avLst>
                <a:gd name="adj1" fmla="val 11142085"/>
                <a:gd name="adj2" fmla="val 21278090"/>
                <a:gd name="adj3" fmla="val 2068"/>
              </a:avLst>
            </a:prstGeom>
            <a:gradFill>
              <a:gsLst>
                <a:gs pos="0">
                  <a:srgbClr val="FFC000"/>
                </a:gs>
                <a:gs pos="50000">
                  <a:srgbClr val="00B05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92031" y="261610"/>
              <a:ext cx="995165" cy="9951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779912" y="802709"/>
              <a:ext cx="995165" cy="9951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197240" y="261610"/>
              <a:ext cx="995165" cy="99516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01298" y="1300291"/>
            <a:ext cx="2802245" cy="3060978"/>
          </a:xfrm>
          <a:prstGeom prst="roundRect">
            <a:avLst>
              <a:gd name="adj" fmla="val 103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Цели и задачи реализации Программы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Принципы и подходы к формированию Программы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Значимые для разработки и реализации Программы характеристики, в том числе характеристики  особенностей развития детей раннего и дошкольного возраста ДОО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9646" y="605839"/>
            <a:ext cx="1837802" cy="408623"/>
          </a:xfrm>
          <a:prstGeom prst="roundRect">
            <a:avLst/>
          </a:prstGeom>
          <a:solidFill>
            <a:srgbClr val="FFFFFF">
              <a:alpha val="67843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2181" y="1039309"/>
            <a:ext cx="2763955" cy="408623"/>
          </a:xfrm>
          <a:prstGeom prst="roundRect">
            <a:avLst/>
          </a:prstGeom>
          <a:solidFill>
            <a:srgbClr val="FFFFFF">
              <a:alpha val="6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Содержательный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2894" y="605840"/>
            <a:ext cx="2914282" cy="408623"/>
          </a:xfrm>
          <a:prstGeom prst="roundRect">
            <a:avLst/>
          </a:prstGeom>
          <a:solidFill>
            <a:srgbClr val="FFFFFF">
              <a:alpha val="67843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6440" y="1288785"/>
            <a:ext cx="2800736" cy="3452574"/>
          </a:xfrm>
          <a:prstGeom prst="roundRect">
            <a:avLst>
              <a:gd name="adj" fmla="val 92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Описание материально – технического обеспечения  Программы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методическими материалами, средствами обучения и воспитания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Распорядок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и/или режим дня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мероприятий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Особенности организации развивающей предметно – пространственной среды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1106" y="1863769"/>
            <a:ext cx="3145070" cy="4085511"/>
          </a:xfrm>
          <a:prstGeom prst="roundRect">
            <a:avLst>
              <a:gd name="adj" fmla="val 81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Описание образовательной деятельности в соответствии с направлениями развития ребенка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вариативных форм, способов, методов и средств реализации Программы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образовательной деятельности по профессиональной коррекции нарушений развития детей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образовательной деятельности разных видов и культурных практик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Способы и направления поддержки детской инициативы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Особенности взаимодействия педагогического коллектива с семьями воспитанников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132883" y="1447930"/>
            <a:ext cx="9433048" cy="5291695"/>
            <a:chOff x="-180528" y="1447930"/>
            <a:chExt cx="9433048" cy="5291695"/>
          </a:xfrm>
        </p:grpSpPr>
        <p:sp>
          <p:nvSpPr>
            <p:cNvPr id="20" name="Арка 19"/>
            <p:cNvSpPr/>
            <p:nvPr/>
          </p:nvSpPr>
          <p:spPr>
            <a:xfrm rot="10800000">
              <a:off x="-180528" y="1447930"/>
              <a:ext cx="9433048" cy="5291695"/>
            </a:xfrm>
            <a:prstGeom prst="blockArc">
              <a:avLst>
                <a:gd name="adj1" fmla="val 10772066"/>
                <a:gd name="adj2" fmla="val 21403209"/>
                <a:gd name="adj3" fmla="val 2302"/>
              </a:avLst>
            </a:prstGeom>
            <a:gradFill flip="none" rotWithShape="1">
              <a:gsLst>
                <a:gs pos="10000">
                  <a:srgbClr val="00B050"/>
                </a:gs>
                <a:gs pos="68000">
                  <a:srgbClr val="7030A0"/>
                </a:gs>
                <a:gs pos="89000">
                  <a:srgbClr val="7030A0"/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419899" y="5229200"/>
              <a:ext cx="995165" cy="99516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3096168" y="3284984"/>
            <a:ext cx="2988000" cy="828000"/>
          </a:xfrm>
          <a:prstGeom prst="roundRect">
            <a:avLst/>
          </a:prstGeom>
          <a:solidFill>
            <a:srgbClr val="FFFF00">
              <a:alpha val="18824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9617" y="82619"/>
            <a:ext cx="562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ООП МБДОУ ХДС «Домовенок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2800" dirty="0"/>
          </a:p>
        </p:txBody>
      </p:sp>
      <p:pic>
        <p:nvPicPr>
          <p:cNvPr id="22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33" y="617344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87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971600" y="193531"/>
            <a:ext cx="7344816" cy="1651293"/>
          </a:xfrm>
          <a:prstGeom prst="flowChartDocumen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latin typeface="Bookman Old Style" pitchFamily="18" charset="0"/>
              </a:rPr>
              <a:t>Консилиум – </a:t>
            </a:r>
          </a:p>
          <a:p>
            <a:pPr algn="ctr"/>
            <a:r>
              <a:rPr lang="ru-RU" sz="2000" i="1" dirty="0">
                <a:latin typeface="Bookman Old Style" pitchFamily="18" charset="0"/>
              </a:rPr>
              <a:t>как форма организации работы специалистов в </a:t>
            </a:r>
            <a:r>
              <a:rPr lang="ru-RU" sz="2000" i="1" dirty="0" smtClean="0">
                <a:latin typeface="Bookman Old Style" pitchFamily="18" charset="0"/>
              </a:rPr>
              <a:t>рамках</a:t>
            </a:r>
            <a:endParaRPr lang="ru-RU" sz="2000" i="1" dirty="0">
              <a:latin typeface="Bookman Old Style" pitchFamily="18" charset="0"/>
            </a:endParaRP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инклюзивного </a:t>
            </a:r>
            <a:r>
              <a:rPr lang="ru-RU" sz="2000" i="1" dirty="0">
                <a:latin typeface="Bookman Old Style" pitchFamily="18" charset="0"/>
              </a:rPr>
              <a:t>образования</a:t>
            </a:r>
          </a:p>
        </p:txBody>
      </p:sp>
      <p:pic>
        <p:nvPicPr>
          <p:cNvPr id="4" name="Picture 3" descr="C:\Users\hp\Desktop\инклюзия\Рисунок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678"/>
            <a:ext cx="532522" cy="11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p\Desktop\инклюзия\1240245800_shutterstock_2180849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 rot="21288419">
            <a:off x="186871" y="1824048"/>
            <a:ext cx="4848401" cy="47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348880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дной  из форм взаимодействия специалистов  МБДОУ ХДС «Домовенок», объединяющихся для психолого-медико-педагогического сопровождения детей с ограниченными возможностями здоровья.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hp\Desktop\инклюзия\1240245800_shutterstock_218084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47" t="50" r="-547" b="49950"/>
          <a:stretch/>
        </p:blipFill>
        <p:spPr bwMode="auto">
          <a:xfrm rot="21442445">
            <a:off x="4350054" y="1604530"/>
            <a:ext cx="4710173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118" y="4903425"/>
            <a:ext cx="3879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ПМПк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заведующего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ХДС «Домовенок»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нем соответствующих специалистов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204864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ПМПк возлагается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и председателя МБДОУ ХДС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Домовенок».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220527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ПМПк руководствуется  Положением о ПМПк, Уставом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локальными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актами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ХДС «Домовенок».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F:\Логопед\Изображения\для презентаций\анимашки\471964-b0d53edf8cf1bc87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744" y="2386687"/>
            <a:ext cx="326008" cy="3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Логопед\Изображения\для презентаций\анимашки\471964-b0d53edf8cf1bc87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75200"/>
            <a:ext cx="326008" cy="3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Логопед\Изображения\для презентаций\анимашки\471964-b0d53edf8cf1bc87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004" y="2257624"/>
            <a:ext cx="326008" cy="3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Логопед\Изображения\для презентаций\анимашки\471964-b0d53edf8cf1bc87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26008" cy="3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33" y="617344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инклюзия\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34312"/>
            <a:ext cx="5573722" cy="57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8006" y="2852936"/>
            <a:ext cx="46802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Bookman Old Style" pitchFamily="18" charset="0"/>
                <a:cs typeface="Times New Roman" panose="02020603050405020304" pitchFamily="18" charset="0"/>
              </a:rPr>
              <a:t>Коллективная разработка, планирование и осуществление комплексного сопровождения воспитанников, с учетом возрастных и индивидуальных особенностей и особых образовательных потребностей, в рамках реализации образовательной </a:t>
            </a:r>
            <a:r>
              <a:rPr lang="ru-RU" sz="2000" i="1" dirty="0">
                <a:latin typeface="Bookman Old Style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i="1" dirty="0" smtClean="0">
                <a:latin typeface="Bookman Old Style" pitchFamily="18" charset="0"/>
                <a:cs typeface="Times New Roman" panose="02020603050405020304" pitchFamily="18" charset="0"/>
              </a:rPr>
              <a:t>МБДОУ ХДС </a:t>
            </a:r>
            <a:r>
              <a:rPr lang="ru-RU" sz="2000" i="1" dirty="0">
                <a:latin typeface="Bookman Old Style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>
                <a:latin typeface="Bookman Old Style" pitchFamily="18" charset="0"/>
                <a:cs typeface="Times New Roman" panose="02020603050405020304" pitchFamily="18" charset="0"/>
              </a:rPr>
              <a:t>Домовенок».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07504" y="199492"/>
            <a:ext cx="4896544" cy="1573324"/>
          </a:xfrm>
          <a:prstGeom prst="stripedRightArrow">
            <a:avLst>
              <a:gd name="adj1" fmla="val 57582"/>
              <a:gd name="adj2" fmla="val 68953"/>
            </a:avLst>
          </a:prstGeom>
          <a:solidFill>
            <a:srgbClr val="FFFF0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Segoe Print" pitchFamily="2" charset="0"/>
              </a:rPr>
              <a:t>Цель деятельности</a:t>
            </a:r>
            <a:endParaRPr lang="ru-RU" sz="3600" b="1" dirty="0">
              <a:solidFill>
                <a:srgbClr val="008000"/>
              </a:solidFill>
              <a:latin typeface="Segoe Print" pitchFamily="2" charset="0"/>
            </a:endParaRPr>
          </a:p>
        </p:txBody>
      </p:sp>
      <p:pic>
        <p:nvPicPr>
          <p:cNvPr id="9" name="Picture 3" descr="C:\Users\hp\Desktop\инклюзия\landofart.ru-lentochki-560x57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39" t="41057" r="7878" b="32695"/>
          <a:stretch/>
        </p:blipFill>
        <p:spPr bwMode="auto">
          <a:xfrm rot="5400000">
            <a:off x="7742252" y="25779"/>
            <a:ext cx="1481960" cy="14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Логопед\Изображения\для презентаций\анимашки\LOTKI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82" y="4725144"/>
            <a:ext cx="1889458" cy="18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33" y="617344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42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hp\Desktop\инклюзия\1361088671_clfdstb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" t="67119" r="75524" b="22449"/>
          <a:stretch/>
        </p:blipFill>
        <p:spPr bwMode="auto">
          <a:xfrm rot="5400000">
            <a:off x="8214337" y="86561"/>
            <a:ext cx="78022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46601"/>
            <a:ext cx="42484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Segoe Script" pitchFamily="34" charset="0"/>
                <a:cs typeface="Times New Roman" panose="02020603050405020304" pitchFamily="18" charset="0"/>
              </a:rPr>
              <a:t>Порядок создания и организация работы ПМПк</a:t>
            </a:r>
            <a:endParaRPr lang="ru-RU" sz="23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32851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входят:</a:t>
            </a:r>
            <a:endParaRPr lang="ru-RU" i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ПМПк; секретарь ПМПк, педагог-психолог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учитель-логопед; медицинская сестра; воспитатель.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заседание ПМПк могут быть приглашены родители (законные представители) ребенка.</a:t>
            </a:r>
          </a:p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ПМПк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подразделяются 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проводятся под руководством председателя.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ПМПк определяется реальны­ми запросами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ХДС «Домовенок»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комплексное, всестороннее обсуждение проблем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</a:p>
          <a:p>
            <a:pPr lvl="0" algn="just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 заседания ПМПк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не реже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в квартал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7213" y="764704"/>
            <a:ext cx="38972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  <a:r>
              <a:rPr lang="ru-RU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ПМПк;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членов ПМПк о предстоящем заседании.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и проведение заседания ПМПк;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ставит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известность родителей (законных представителей) и специалистов ПМПк о необходимости обсуждения проблем ребенка, препятствующих успешному освоению образовательной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ХДС «Домовенок»;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контролирует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решений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5076056" y="1376772"/>
            <a:ext cx="360040" cy="252028"/>
          </a:xfrm>
          <a:prstGeom prst="chevron">
            <a:avLst/>
          </a:prstGeom>
          <a:solidFill>
            <a:srgbClr val="FF660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76056" y="2240868"/>
            <a:ext cx="360040" cy="252028"/>
          </a:xfrm>
          <a:prstGeom prst="chevron">
            <a:avLst/>
          </a:prstGeom>
          <a:solidFill>
            <a:srgbClr val="FF660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067213" y="2744924"/>
            <a:ext cx="360040" cy="252028"/>
          </a:xfrm>
          <a:prstGeom prst="chevron">
            <a:avLst/>
          </a:prstGeom>
          <a:solidFill>
            <a:srgbClr val="FF660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076056" y="4941168"/>
            <a:ext cx="360040" cy="252028"/>
          </a:xfrm>
          <a:prstGeom prst="chevron">
            <a:avLst/>
          </a:prstGeom>
          <a:solidFill>
            <a:srgbClr val="FF6600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6" name="Picture 4" descr="F:\Логопед\Изображения\для презентаций\анимашки\1863718djx5m64lj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626" y="1110132"/>
            <a:ext cx="737273" cy="7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Логопед\Изображения\для презентаций\анимашки\Bus0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665" y="6078667"/>
            <a:ext cx="830839" cy="7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7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2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2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2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2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2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2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Логопед\Изображения\для презентаций\анимашки\81024242_3518263_085d8b5ef42519d9212468dc4ede96b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14" y="5384800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инклюзия\duct-tap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45920">
            <a:off x="966127" y="-542029"/>
            <a:ext cx="4195799" cy="35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029689">
            <a:off x="944343" y="918724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66"/>
                </a:solidFill>
                <a:latin typeface="Segoe Print" pitchFamily="2" charset="0"/>
              </a:rPr>
              <a:t>Делопроизводство</a:t>
            </a:r>
            <a:endParaRPr lang="ru-RU" sz="3200" b="1" dirty="0">
              <a:solidFill>
                <a:srgbClr val="FFFF66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1799" y="3286124"/>
            <a:ext cx="5197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Bookman Old Style" pitchFamily="18" charset="0"/>
              </a:rPr>
              <a:t>ж</a:t>
            </a:r>
            <a:r>
              <a:rPr lang="ru-RU" sz="2000" b="1" dirty="0" smtClean="0">
                <a:latin typeface="Bookman Old Style" pitchFamily="18" charset="0"/>
              </a:rPr>
              <a:t>урнал запросов</a:t>
            </a:r>
            <a:r>
              <a:rPr lang="ru-RU" sz="2000" b="1" dirty="0" smtClean="0">
                <a:latin typeface="Segoe Script" pitchFamily="34" charset="0"/>
              </a:rPr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latin typeface="Bookman Old Style" pitchFamily="18" charset="0"/>
              </a:rPr>
              <a:t>тетрадь взаимодействия;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35896" y="1576603"/>
            <a:ext cx="3901421" cy="851654"/>
          </a:xfrm>
          <a:prstGeom prst="roundRect">
            <a:avLst>
              <a:gd name="adj" fmla="val 300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i="1" dirty="0" smtClean="0">
                <a:latin typeface="Bookman Old Style" pitchFamily="18" charset="0"/>
              </a:rPr>
              <a:t>ПМПк </a:t>
            </a:r>
            <a:r>
              <a:rPr lang="ru-RU" sz="2000" i="1" dirty="0">
                <a:latin typeface="Bookman Old Style" pitchFamily="18" charset="0"/>
              </a:rPr>
              <a:t>ведется следующая документация: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596842"/>
            <a:ext cx="4972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latin typeface="Bookman Old Style" pitchFamily="18" charset="0"/>
              </a:rPr>
              <a:t>годовой план заседаний </a:t>
            </a:r>
            <a:r>
              <a:rPr lang="ru-RU" sz="2000" b="1" dirty="0" smtClean="0">
                <a:latin typeface="Bookman Old Style" pitchFamily="18" charset="0"/>
              </a:rPr>
              <a:t>ПМПк;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928934"/>
            <a:ext cx="431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</a:rPr>
              <a:t>п</a:t>
            </a:r>
            <a:r>
              <a:rPr lang="ru-RU" sz="2000" dirty="0" smtClean="0">
                <a:latin typeface="Bookman Old Style" pitchFamily="18" charset="0"/>
              </a:rPr>
              <a:t>ротоколы заседаний ПМПк;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1799" y="4000504"/>
            <a:ext cx="54637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Bookman Old Style" pitchFamily="18" charset="0"/>
              </a:rPr>
              <a:t>лист контроля динамики развития </a:t>
            </a:r>
            <a:r>
              <a:rPr lang="ru-RU" sz="2000" dirty="0" smtClean="0">
                <a:latin typeface="Bookman Old Style" pitchFamily="18" charset="0"/>
              </a:rPr>
              <a:t>(результативность индивидуальной </a:t>
            </a:r>
            <a:r>
              <a:rPr lang="ru-RU" sz="2000" dirty="0" err="1" smtClean="0">
                <a:latin typeface="Bookman Old Style" pitchFamily="18" charset="0"/>
              </a:rPr>
              <a:t>коррекционно</a:t>
            </a:r>
            <a:r>
              <a:rPr lang="ru-RU" sz="2000" dirty="0" smtClean="0">
                <a:latin typeface="Bookman Old Style" pitchFamily="18" charset="0"/>
              </a:rPr>
              <a:t> –развивающей работы);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</a:rPr>
              <a:t>банк данных </a:t>
            </a:r>
            <a:r>
              <a:rPr lang="ru-RU" sz="2000" dirty="0" err="1" smtClean="0">
                <a:latin typeface="Bookman Old Style" pitchFamily="18" charset="0"/>
              </a:rPr>
              <a:t>ПМПк</a:t>
            </a:r>
            <a:r>
              <a:rPr lang="ru-RU" sz="2000" dirty="0" smtClean="0">
                <a:latin typeface="Bookman Old Style" pitchFamily="18" charset="0"/>
              </a:rPr>
              <a:t>;</a:t>
            </a:r>
          </a:p>
        </p:txBody>
      </p:sp>
      <p:pic>
        <p:nvPicPr>
          <p:cNvPr id="12" name="Picture 6" descr="F:\Логопед\Изображения\для презентаций\анимашки\75866455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33" y="6173444"/>
            <a:ext cx="821467" cy="68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43808" y="5214950"/>
            <a:ext cx="2727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ru-RU" sz="2000" dirty="0" smtClean="0">
              <a:latin typeface="Segoe Script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</a:rPr>
              <a:t>архив ПМПк</a:t>
            </a:r>
            <a:r>
              <a:rPr lang="ru-RU" sz="2000" dirty="0" smtClean="0">
                <a:latin typeface="Segoe Script" pitchFamily="34" charset="0"/>
              </a:rPr>
              <a:t>.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9218" name="Picture 2" descr="F:\Логопед\Изображения\для презентаций\анимашки\8142444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3219" y="4518025"/>
            <a:ext cx="9906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4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6559E-6 L -0.79913 0.11378 " pathEditMode="relative" rAng="0" ptsTypes="AA">
                                      <p:cBhvr>
                                        <p:cTn id="6" dur="10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56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830</TotalTime>
  <Words>1145</Words>
  <Application>Microsoft Office PowerPoint</Application>
  <PresentationFormat>Экран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Что дает инклюзивное образование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79</cp:revision>
  <dcterms:created xsi:type="dcterms:W3CDTF">2015-01-26T02:14:11Z</dcterms:created>
  <dcterms:modified xsi:type="dcterms:W3CDTF">2015-10-27T03:25:16Z</dcterms:modified>
</cp:coreProperties>
</file>